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16"/>
  </p:notesMasterIdLst>
  <p:handoutMasterIdLst>
    <p:handoutMasterId r:id="rId17"/>
  </p:handoutMasterIdLst>
  <p:sldIdLst>
    <p:sldId id="260" r:id="rId5"/>
    <p:sldId id="269" r:id="rId6"/>
    <p:sldId id="270" r:id="rId7"/>
    <p:sldId id="275" r:id="rId8"/>
    <p:sldId id="271" r:id="rId9"/>
    <p:sldId id="277" r:id="rId10"/>
    <p:sldId id="272" r:id="rId11"/>
    <p:sldId id="273" r:id="rId12"/>
    <p:sldId id="274" r:id="rId13"/>
    <p:sldId id="279" r:id="rId14"/>
    <p:sldId id="267" r:id="rId15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FA"/>
    <a:srgbClr val="062C5E"/>
    <a:srgbClr val="EDEBE8"/>
    <a:srgbClr val="26387D"/>
    <a:srgbClr val="E0D7CE"/>
    <a:srgbClr val="021830"/>
    <a:srgbClr val="CACACA"/>
    <a:srgbClr val="FFCC00"/>
    <a:srgbClr val="0C0E25"/>
    <a:srgbClr val="DAD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26B1B-A148-44DE-892D-3B934C77F916}" v="7" dt="2025-09-01T08:47:03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7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gelos  Michos" userId="a0ba7b31-c33c-444a-9a93-b8a57a00e8b9" providerId="ADAL" clId="{603DC0EB-D631-461D-B64E-E1AF58099D68}"/>
    <pc:docChg chg="modSld">
      <pc:chgData name="Evangelos  Michos" userId="a0ba7b31-c33c-444a-9a93-b8a57a00e8b9" providerId="ADAL" clId="{603DC0EB-D631-461D-B64E-E1AF58099D68}" dt="2025-08-29T09:04:43.903" v="102" actId="2164"/>
      <pc:docMkLst>
        <pc:docMk/>
      </pc:docMkLst>
      <pc:sldChg chg="modSp mod">
        <pc:chgData name="Evangelos  Michos" userId="a0ba7b31-c33c-444a-9a93-b8a57a00e8b9" providerId="ADAL" clId="{603DC0EB-D631-461D-B64E-E1AF58099D68}" dt="2025-08-29T09:03:56.272" v="20" actId="12"/>
        <pc:sldMkLst>
          <pc:docMk/>
          <pc:sldMk cId="2596161931" sldId="272"/>
        </pc:sldMkLst>
        <pc:spChg chg="mod">
          <ac:chgData name="Evangelos  Michos" userId="a0ba7b31-c33c-444a-9a93-b8a57a00e8b9" providerId="ADAL" clId="{603DC0EB-D631-461D-B64E-E1AF58099D68}" dt="2025-08-29T09:03:56.272" v="20" actId="12"/>
          <ac:spMkLst>
            <pc:docMk/>
            <pc:sldMk cId="2596161931" sldId="272"/>
            <ac:spMk id="4" creationId="{D9AEE6C3-760E-2F2A-D2C4-0F71AD724115}"/>
          </ac:spMkLst>
        </pc:spChg>
      </pc:sldChg>
      <pc:sldChg chg="modSp mod">
        <pc:chgData name="Evangelos  Michos" userId="a0ba7b31-c33c-444a-9a93-b8a57a00e8b9" providerId="ADAL" clId="{603DC0EB-D631-461D-B64E-E1AF58099D68}" dt="2025-08-29T09:04:15.869" v="68" actId="20577"/>
        <pc:sldMkLst>
          <pc:docMk/>
          <pc:sldMk cId="3989909906" sldId="273"/>
        </pc:sldMkLst>
        <pc:spChg chg="mod">
          <ac:chgData name="Evangelos  Michos" userId="a0ba7b31-c33c-444a-9a93-b8a57a00e8b9" providerId="ADAL" clId="{603DC0EB-D631-461D-B64E-E1AF58099D68}" dt="2025-08-29T09:04:15.869" v="68" actId="20577"/>
          <ac:spMkLst>
            <pc:docMk/>
            <pc:sldMk cId="3989909906" sldId="273"/>
            <ac:spMk id="4" creationId="{F74CEFB9-DABF-D725-D1ED-4C51BBFD8638}"/>
          </ac:spMkLst>
        </pc:spChg>
      </pc:sldChg>
      <pc:sldChg chg="modSp mod">
        <pc:chgData name="Evangelos  Michos" userId="a0ba7b31-c33c-444a-9a93-b8a57a00e8b9" providerId="ADAL" clId="{603DC0EB-D631-461D-B64E-E1AF58099D68}" dt="2025-08-29T09:04:43.903" v="102" actId="2164"/>
        <pc:sldMkLst>
          <pc:docMk/>
          <pc:sldMk cId="3995128012" sldId="274"/>
        </pc:sldMkLst>
        <pc:graphicFrameChg chg="modGraphic">
          <ac:chgData name="Evangelos  Michos" userId="a0ba7b31-c33c-444a-9a93-b8a57a00e8b9" providerId="ADAL" clId="{603DC0EB-D631-461D-B64E-E1AF58099D68}" dt="2025-08-29T09:04:43.903" v="102" actId="2164"/>
          <ac:graphicFrameMkLst>
            <pc:docMk/>
            <pc:sldMk cId="3995128012" sldId="274"/>
            <ac:graphicFrameMk id="9" creationId="{1EDA7CC0-6E1C-BF74-D0E6-54FAA9E56C42}"/>
          </ac:graphicFrameMkLst>
        </pc:graphicFrameChg>
        <pc:picChg chg="mod">
          <ac:chgData name="Evangelos  Michos" userId="a0ba7b31-c33c-444a-9a93-b8a57a00e8b9" providerId="ADAL" clId="{603DC0EB-D631-461D-B64E-E1AF58099D68}" dt="2025-08-29T09:04:37.071" v="96" actId="1035"/>
          <ac:picMkLst>
            <pc:docMk/>
            <pc:sldMk cId="3995128012" sldId="274"/>
            <ac:picMk id="6" creationId="{5D5FF3D6-C5B0-53A0-DD3F-A4F92C245C8D}"/>
          </ac:picMkLst>
        </pc:picChg>
        <pc:picChg chg="mod">
          <ac:chgData name="Evangelos  Michos" userId="a0ba7b31-c33c-444a-9a93-b8a57a00e8b9" providerId="ADAL" clId="{603DC0EB-D631-461D-B64E-E1AF58099D68}" dt="2025-08-29T09:04:22.604" v="79" actId="1035"/>
          <ac:picMkLst>
            <pc:docMk/>
            <pc:sldMk cId="3995128012" sldId="274"/>
            <ac:picMk id="11" creationId="{0E55DC5F-AA0B-8682-94E4-82E27D25AB44}"/>
          </ac:picMkLst>
        </pc:picChg>
        <pc:picChg chg="mod">
          <ac:chgData name="Evangelos  Michos" userId="a0ba7b31-c33c-444a-9a93-b8a57a00e8b9" providerId="ADAL" clId="{603DC0EB-D631-461D-B64E-E1AF58099D68}" dt="2025-08-29T09:04:35.934" v="91" actId="1035"/>
          <ac:picMkLst>
            <pc:docMk/>
            <pc:sldMk cId="3995128012" sldId="274"/>
            <ac:picMk id="16" creationId="{013529D9-1A6E-B09B-1E2E-296EEB960EAC}"/>
          </ac:picMkLst>
        </pc:picChg>
        <pc:picChg chg="mod">
          <ac:chgData name="Evangelos  Michos" userId="a0ba7b31-c33c-444a-9a93-b8a57a00e8b9" providerId="ADAL" clId="{603DC0EB-D631-461D-B64E-E1AF58099D68}" dt="2025-08-29T09:04:38.078" v="97" actId="1035"/>
          <ac:picMkLst>
            <pc:docMk/>
            <pc:sldMk cId="3995128012" sldId="274"/>
            <ac:picMk id="17" creationId="{456A6E84-C727-1F38-D873-7794E6C2DBE0}"/>
          </ac:picMkLst>
        </pc:picChg>
        <pc:picChg chg="mod">
          <ac:chgData name="Evangelos  Michos" userId="a0ba7b31-c33c-444a-9a93-b8a57a00e8b9" providerId="ADAL" clId="{603DC0EB-D631-461D-B64E-E1AF58099D68}" dt="2025-08-29T09:04:23.757" v="82" actId="1035"/>
          <ac:picMkLst>
            <pc:docMk/>
            <pc:sldMk cId="3995128012" sldId="274"/>
            <ac:picMk id="21" creationId="{769BB9F4-0662-3794-78B9-05FC6A93EADC}"/>
          </ac:picMkLst>
        </pc:picChg>
        <pc:picChg chg="mod">
          <ac:chgData name="Evangelos  Michos" userId="a0ba7b31-c33c-444a-9a93-b8a57a00e8b9" providerId="ADAL" clId="{603DC0EB-D631-461D-B64E-E1AF58099D68}" dt="2025-08-29T09:04:21.292" v="75" actId="1035"/>
          <ac:picMkLst>
            <pc:docMk/>
            <pc:sldMk cId="3995128012" sldId="274"/>
            <ac:picMk id="22" creationId="{1E324B49-2FD0-64FF-D54B-F7B0EE45E1E1}"/>
          </ac:picMkLst>
        </pc:picChg>
        <pc:picChg chg="mod">
          <ac:chgData name="Evangelos  Michos" userId="a0ba7b31-c33c-444a-9a93-b8a57a00e8b9" providerId="ADAL" clId="{603DC0EB-D631-461D-B64E-E1AF58099D68}" dt="2025-08-29T09:04:39.486" v="99" actId="1035"/>
          <ac:picMkLst>
            <pc:docMk/>
            <pc:sldMk cId="3995128012" sldId="274"/>
            <ac:picMk id="25" creationId="{63608BB7-1CD3-BE11-57E2-A86D9F2FDDEF}"/>
          </ac:picMkLst>
        </pc:picChg>
        <pc:picChg chg="mod">
          <ac:chgData name="Evangelos  Michos" userId="a0ba7b31-c33c-444a-9a93-b8a57a00e8b9" providerId="ADAL" clId="{603DC0EB-D631-461D-B64E-E1AF58099D68}" dt="2025-08-29T09:04:40.814" v="101" actId="1035"/>
          <ac:picMkLst>
            <pc:docMk/>
            <pc:sldMk cId="3995128012" sldId="274"/>
            <ac:picMk id="26" creationId="{F11ACFEC-247D-65E6-7821-7CD532A2C517}"/>
          </ac:picMkLst>
        </pc:picChg>
      </pc:sldChg>
      <pc:sldChg chg="modSp mod">
        <pc:chgData name="Evangelos  Michos" userId="a0ba7b31-c33c-444a-9a93-b8a57a00e8b9" providerId="ADAL" clId="{603DC0EB-D631-461D-B64E-E1AF58099D68}" dt="2025-08-29T09:03:31.733" v="16" actId="1038"/>
        <pc:sldMkLst>
          <pc:docMk/>
          <pc:sldMk cId="102694967" sldId="276"/>
        </pc:sldMkLst>
        <pc:picChg chg="mod">
          <ac:chgData name="Evangelos  Michos" userId="a0ba7b31-c33c-444a-9a93-b8a57a00e8b9" providerId="ADAL" clId="{603DC0EB-D631-461D-B64E-E1AF58099D68}" dt="2025-08-29T09:03:29.987" v="6" actId="1037"/>
          <ac:picMkLst>
            <pc:docMk/>
            <pc:sldMk cId="102694967" sldId="276"/>
            <ac:picMk id="2" creationId="{0B55E1E5-98B0-109E-9215-207631FC5BE9}"/>
          </ac:picMkLst>
        </pc:picChg>
        <pc:picChg chg="mod">
          <ac:chgData name="Evangelos  Michos" userId="a0ba7b31-c33c-444a-9a93-b8a57a00e8b9" providerId="ADAL" clId="{603DC0EB-D631-461D-B64E-E1AF58099D68}" dt="2025-08-29T09:03:31.733" v="16" actId="1038"/>
          <ac:picMkLst>
            <pc:docMk/>
            <pc:sldMk cId="102694967" sldId="276"/>
            <ac:picMk id="3" creationId="{9F473CAE-3D77-3EC7-5AF7-AE1252C2E810}"/>
          </ac:picMkLst>
        </pc:picChg>
      </pc:sldChg>
    </pc:docChg>
  </pc:docChgLst>
  <pc:docChgLst>
    <pc:chgData name="Georgios Kioumourtzis" userId="b8b5623e-a993-4820-912a-72dd3cfa8cac" providerId="ADAL" clId="{64732A9A-E6D7-4856-A919-2396E4283749}"/>
    <pc:docChg chg="undo custSel delSld modSld">
      <pc:chgData name="Georgios Kioumourtzis" userId="b8b5623e-a993-4820-912a-72dd3cfa8cac" providerId="ADAL" clId="{64732A9A-E6D7-4856-A919-2396E4283749}" dt="2025-09-01T08:47:03.393" v="157" actId="20577"/>
      <pc:docMkLst>
        <pc:docMk/>
      </pc:docMkLst>
      <pc:sldChg chg="modSp mod">
        <pc:chgData name="Georgios Kioumourtzis" userId="b8b5623e-a993-4820-912a-72dd3cfa8cac" providerId="ADAL" clId="{64732A9A-E6D7-4856-A919-2396E4283749}" dt="2025-09-01T08:44:54.088" v="115" actId="6549"/>
        <pc:sldMkLst>
          <pc:docMk/>
          <pc:sldMk cId="3405899133" sldId="271"/>
        </pc:sldMkLst>
        <pc:spChg chg="mod">
          <ac:chgData name="Georgios Kioumourtzis" userId="b8b5623e-a993-4820-912a-72dd3cfa8cac" providerId="ADAL" clId="{64732A9A-E6D7-4856-A919-2396E4283749}" dt="2025-09-01T08:44:54.088" v="115" actId="6549"/>
          <ac:spMkLst>
            <pc:docMk/>
            <pc:sldMk cId="3405899133" sldId="271"/>
            <ac:spMk id="2" creationId="{21393D05-2854-C88C-C7D7-C103552AB720}"/>
          </ac:spMkLst>
        </pc:spChg>
      </pc:sldChg>
      <pc:sldChg chg="modSp mod">
        <pc:chgData name="Georgios Kioumourtzis" userId="b8b5623e-a993-4820-912a-72dd3cfa8cac" providerId="ADAL" clId="{64732A9A-E6D7-4856-A919-2396E4283749}" dt="2025-09-01T08:23:26.770" v="98" actId="20577"/>
        <pc:sldMkLst>
          <pc:docMk/>
          <pc:sldMk cId="3989909906" sldId="273"/>
        </pc:sldMkLst>
        <pc:spChg chg="mod">
          <ac:chgData name="Georgios Kioumourtzis" userId="b8b5623e-a993-4820-912a-72dd3cfa8cac" providerId="ADAL" clId="{64732A9A-E6D7-4856-A919-2396E4283749}" dt="2025-09-01T08:23:26.770" v="98" actId="20577"/>
          <ac:spMkLst>
            <pc:docMk/>
            <pc:sldMk cId="3989909906" sldId="273"/>
            <ac:spMk id="4" creationId="{F74CEFB9-DABF-D725-D1ED-4C51BBFD8638}"/>
          </ac:spMkLst>
        </pc:spChg>
      </pc:sldChg>
      <pc:sldChg chg="modSp mod">
        <pc:chgData name="Georgios Kioumourtzis" userId="b8b5623e-a993-4820-912a-72dd3cfa8cac" providerId="ADAL" clId="{64732A9A-E6D7-4856-A919-2396E4283749}" dt="2025-09-01T08:47:03.393" v="157" actId="20577"/>
        <pc:sldMkLst>
          <pc:docMk/>
          <pc:sldMk cId="3995128012" sldId="274"/>
        </pc:sldMkLst>
        <pc:graphicFrameChg chg="mod modGraphic">
          <ac:chgData name="Georgios Kioumourtzis" userId="b8b5623e-a993-4820-912a-72dd3cfa8cac" providerId="ADAL" clId="{64732A9A-E6D7-4856-A919-2396E4283749}" dt="2025-09-01T08:47:03.393" v="157" actId="20577"/>
          <ac:graphicFrameMkLst>
            <pc:docMk/>
            <pc:sldMk cId="3995128012" sldId="274"/>
            <ac:graphicFrameMk id="9" creationId="{1EDA7CC0-6E1C-BF74-D0E6-54FAA9E56C42}"/>
          </ac:graphicFrameMkLst>
        </pc:graphicFrameChg>
      </pc:sldChg>
      <pc:sldChg chg="modSp mod">
        <pc:chgData name="Georgios Kioumourtzis" userId="b8b5623e-a993-4820-912a-72dd3cfa8cac" providerId="ADAL" clId="{64732A9A-E6D7-4856-A919-2396E4283749}" dt="2025-09-01T08:45:21.807" v="140" actId="6549"/>
        <pc:sldMkLst>
          <pc:docMk/>
          <pc:sldMk cId="787539720" sldId="277"/>
        </pc:sldMkLst>
        <pc:spChg chg="mod">
          <ac:chgData name="Georgios Kioumourtzis" userId="b8b5623e-a993-4820-912a-72dd3cfa8cac" providerId="ADAL" clId="{64732A9A-E6D7-4856-A919-2396E4283749}" dt="2025-09-01T08:45:17.525" v="139" actId="20577"/>
          <ac:spMkLst>
            <pc:docMk/>
            <pc:sldMk cId="787539720" sldId="277"/>
            <ac:spMk id="2" creationId="{709A251F-4512-10C1-31C3-38BFF1ABCC06}"/>
          </ac:spMkLst>
        </pc:spChg>
        <pc:spChg chg="mod">
          <ac:chgData name="Georgios Kioumourtzis" userId="b8b5623e-a993-4820-912a-72dd3cfa8cac" providerId="ADAL" clId="{64732A9A-E6D7-4856-A919-2396E4283749}" dt="2025-09-01T08:45:21.807" v="140" actId="6549"/>
          <ac:spMkLst>
            <pc:docMk/>
            <pc:sldMk cId="787539720" sldId="277"/>
            <ac:spMk id="4" creationId="{8C78CCEA-1C18-D808-9F42-9F90B7CC4910}"/>
          </ac:spMkLst>
        </pc:spChg>
      </pc:sldChg>
      <pc:sldChg chg="del">
        <pc:chgData name="Georgios Kioumourtzis" userId="b8b5623e-a993-4820-912a-72dd3cfa8cac" providerId="ADAL" clId="{64732A9A-E6D7-4856-A919-2396E4283749}" dt="2025-09-01T08:39:09.911" v="99" actId="47"/>
        <pc:sldMkLst>
          <pc:docMk/>
          <pc:sldMk cId="2561391636" sldId="349"/>
        </pc:sldMkLst>
      </pc:sldChg>
      <pc:sldMasterChg chg="delSldLayout">
        <pc:chgData name="Georgios Kioumourtzis" userId="b8b5623e-a993-4820-912a-72dd3cfa8cac" providerId="ADAL" clId="{64732A9A-E6D7-4856-A919-2396E4283749}" dt="2025-09-01T08:39:09.911" v="99" actId="47"/>
        <pc:sldMasterMkLst>
          <pc:docMk/>
          <pc:sldMasterMk cId="1913559187" sldId="2147483676"/>
        </pc:sldMasterMkLst>
        <pc:sldLayoutChg chg="del">
          <pc:chgData name="Georgios Kioumourtzis" userId="b8b5623e-a993-4820-912a-72dd3cfa8cac" providerId="ADAL" clId="{64732A9A-E6D7-4856-A919-2396E4283749}" dt="2025-09-01T08:39:09.911" v="99" actId="47"/>
          <pc:sldLayoutMkLst>
            <pc:docMk/>
            <pc:sldMasterMk cId="1913559187" sldId="2147483676"/>
            <pc:sldLayoutMk cId="1130475042" sldId="214748372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D995B3-523A-1F03-A04A-45F8ACF47A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9A7FB-E188-25AF-4B10-5A071980CC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1EC08-A0CC-46CF-98F4-6C736764C5FD}" type="datetimeFigureOut">
              <a:rPr lang="en-CY" smtClean="0"/>
              <a:t>01/09/2025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F3AE2-7C98-4B8F-2772-099550F9D4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2CD12-7BF2-6EDD-83BF-11BAEE80CD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80DAB-D74F-4AF8-90CC-68966B4B09C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075134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CE82C-2F10-46B8-B2DE-D31AB58B8AF0}" type="datetimeFigureOut">
              <a:rPr lang="en-CY" smtClean="0"/>
              <a:t>01/09/2025</a:t>
            </a:fld>
            <a:endParaRPr lang="en-C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6D587-5E8B-4A5C-8493-CF62D0062C4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112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1" Type="http://schemas.openxmlformats.org/officeDocument/2006/relationships/image" Target="../media/image45.png"/><Relationship Id="rId42" Type="http://schemas.openxmlformats.org/officeDocument/2006/relationships/image" Target="../media/image66.png"/><Relationship Id="rId47" Type="http://schemas.openxmlformats.org/officeDocument/2006/relationships/image" Target="../media/image71.png"/><Relationship Id="rId63" Type="http://schemas.openxmlformats.org/officeDocument/2006/relationships/image" Target="../media/image87.svg"/><Relationship Id="rId68" Type="http://schemas.openxmlformats.org/officeDocument/2006/relationships/image" Target="../media/image92.svg"/><Relationship Id="rId7" Type="http://schemas.openxmlformats.org/officeDocument/2006/relationships/image" Target="../media/image31.png"/><Relationship Id="rId71" Type="http://schemas.openxmlformats.org/officeDocument/2006/relationships/image" Target="../media/image95.svg"/><Relationship Id="rId2" Type="http://schemas.openxmlformats.org/officeDocument/2006/relationships/image" Target="../media/image26.png"/><Relationship Id="rId16" Type="http://schemas.openxmlformats.org/officeDocument/2006/relationships/image" Target="../media/image40.svg"/><Relationship Id="rId29" Type="http://schemas.openxmlformats.org/officeDocument/2006/relationships/image" Target="../media/image53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svg"/><Relationship Id="rId40" Type="http://schemas.openxmlformats.org/officeDocument/2006/relationships/image" Target="../media/image64.svg"/><Relationship Id="rId45" Type="http://schemas.openxmlformats.org/officeDocument/2006/relationships/image" Target="../media/image69.png"/><Relationship Id="rId53" Type="http://schemas.openxmlformats.org/officeDocument/2006/relationships/image" Target="../media/image77.png"/><Relationship Id="rId58" Type="http://schemas.openxmlformats.org/officeDocument/2006/relationships/image" Target="../media/image82.svg"/><Relationship Id="rId66" Type="http://schemas.openxmlformats.org/officeDocument/2006/relationships/image" Target="../media/image90.png"/><Relationship Id="rId5" Type="http://schemas.openxmlformats.org/officeDocument/2006/relationships/image" Target="../media/image29.png"/><Relationship Id="rId61" Type="http://schemas.openxmlformats.org/officeDocument/2006/relationships/image" Target="../media/image85.svg"/><Relationship Id="rId19" Type="http://schemas.openxmlformats.org/officeDocument/2006/relationships/image" Target="../media/image43.svg"/><Relationship Id="rId14" Type="http://schemas.openxmlformats.org/officeDocument/2006/relationships/image" Target="../media/image38.png"/><Relationship Id="rId22" Type="http://schemas.openxmlformats.org/officeDocument/2006/relationships/image" Target="../media/image46.sv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svg"/><Relationship Id="rId48" Type="http://schemas.openxmlformats.org/officeDocument/2006/relationships/image" Target="../media/image72.png"/><Relationship Id="rId56" Type="http://schemas.openxmlformats.org/officeDocument/2006/relationships/image" Target="../media/image80.png"/><Relationship Id="rId64" Type="http://schemas.openxmlformats.org/officeDocument/2006/relationships/image" Target="../media/image88.png"/><Relationship Id="rId69" Type="http://schemas.openxmlformats.org/officeDocument/2006/relationships/image" Target="../media/image93.png"/><Relationship Id="rId8" Type="http://schemas.openxmlformats.org/officeDocument/2006/relationships/image" Target="../media/image32.png"/><Relationship Id="rId51" Type="http://schemas.openxmlformats.org/officeDocument/2006/relationships/image" Target="../media/image75.png"/><Relationship Id="rId72" Type="http://schemas.openxmlformats.org/officeDocument/2006/relationships/image" Target="../media/image96.png"/><Relationship Id="rId3" Type="http://schemas.openxmlformats.org/officeDocument/2006/relationships/image" Target="../media/image27.sv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svg"/><Relationship Id="rId33" Type="http://schemas.openxmlformats.org/officeDocument/2006/relationships/image" Target="../media/image57.png"/><Relationship Id="rId38" Type="http://schemas.openxmlformats.org/officeDocument/2006/relationships/image" Target="../media/image62.png"/><Relationship Id="rId46" Type="http://schemas.openxmlformats.org/officeDocument/2006/relationships/image" Target="../media/image70.svg"/><Relationship Id="rId59" Type="http://schemas.openxmlformats.org/officeDocument/2006/relationships/image" Target="../media/image83.png"/><Relationship Id="rId67" Type="http://schemas.openxmlformats.org/officeDocument/2006/relationships/image" Target="../media/image91.png"/><Relationship Id="rId20" Type="http://schemas.openxmlformats.org/officeDocument/2006/relationships/image" Target="../media/image44.png"/><Relationship Id="rId41" Type="http://schemas.openxmlformats.org/officeDocument/2006/relationships/image" Target="../media/image65.png"/><Relationship Id="rId54" Type="http://schemas.openxmlformats.org/officeDocument/2006/relationships/image" Target="../media/image78.png"/><Relationship Id="rId62" Type="http://schemas.openxmlformats.org/officeDocument/2006/relationships/image" Target="../media/image86.png"/><Relationship Id="rId70" Type="http://schemas.openxmlformats.org/officeDocument/2006/relationships/image" Target="../media/image9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svg"/><Relationship Id="rId36" Type="http://schemas.openxmlformats.org/officeDocument/2006/relationships/image" Target="../media/image60.png"/><Relationship Id="rId49" Type="http://schemas.openxmlformats.org/officeDocument/2006/relationships/image" Target="../media/image73.svg"/><Relationship Id="rId57" Type="http://schemas.openxmlformats.org/officeDocument/2006/relationships/image" Target="../media/image81.png"/><Relationship Id="rId10" Type="http://schemas.openxmlformats.org/officeDocument/2006/relationships/image" Target="../media/image34.png"/><Relationship Id="rId31" Type="http://schemas.openxmlformats.org/officeDocument/2006/relationships/image" Target="../media/image55.svg"/><Relationship Id="rId44" Type="http://schemas.openxmlformats.org/officeDocument/2006/relationships/image" Target="../media/image68.png"/><Relationship Id="rId52" Type="http://schemas.openxmlformats.org/officeDocument/2006/relationships/image" Target="../media/image76.svg"/><Relationship Id="rId60" Type="http://schemas.openxmlformats.org/officeDocument/2006/relationships/image" Target="../media/image84.png"/><Relationship Id="rId65" Type="http://schemas.openxmlformats.org/officeDocument/2006/relationships/image" Target="../media/image8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9" Type="http://schemas.openxmlformats.org/officeDocument/2006/relationships/image" Target="../media/image63.png"/><Relationship Id="rId34" Type="http://schemas.openxmlformats.org/officeDocument/2006/relationships/image" Target="../media/image58.svg"/><Relationship Id="rId50" Type="http://schemas.openxmlformats.org/officeDocument/2006/relationships/image" Target="../media/image74.png"/><Relationship Id="rId55" Type="http://schemas.openxmlformats.org/officeDocument/2006/relationships/image" Target="../media/image79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hyperlink" Target="mailto:e.michos@ianus-consulting.com" TargetMode="External"/><Relationship Id="rId7" Type="http://schemas.openxmlformats.org/officeDocument/2006/relationships/hyperlink" Target="mailto:g.malamis@ianus-consulting.com" TargetMode="External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hyperlink" Target="mailto:a.solomou@ianus-consulting.com" TargetMode="External"/><Relationship Id="rId16" Type="http://schemas.openxmlformats.org/officeDocument/2006/relationships/image" Target="../media/image104.jpeg"/><Relationship Id="rId20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e.barri@ianus-consulting.com" TargetMode="External"/><Relationship Id="rId11" Type="http://schemas.openxmlformats.org/officeDocument/2006/relationships/image" Target="../media/image99.png"/><Relationship Id="rId5" Type="http://schemas.openxmlformats.org/officeDocument/2006/relationships/image" Target="../media/image97.png"/><Relationship Id="rId15" Type="http://schemas.openxmlformats.org/officeDocument/2006/relationships/image" Target="../media/image103.jpeg"/><Relationship Id="rId10" Type="http://schemas.openxmlformats.org/officeDocument/2006/relationships/hyperlink" Target="mailto:secretary@ianus-consulting.com" TargetMode="External"/><Relationship Id="rId19" Type="http://schemas.openxmlformats.org/officeDocument/2006/relationships/hyperlink" Target="mailto:a.toumpin@ianus-" TargetMode="External"/><Relationship Id="rId4" Type="http://schemas.openxmlformats.org/officeDocument/2006/relationships/hyperlink" Target="mailto:a.hadjithekli@ianus-consulting.com" TargetMode="External"/><Relationship Id="rId9" Type="http://schemas.openxmlformats.org/officeDocument/2006/relationships/hyperlink" Target="mailto:e.tarwireyi@ianus-consulting.com" TargetMode="External"/><Relationship Id="rId14" Type="http://schemas.openxmlformats.org/officeDocument/2006/relationships/image" Target="../media/image102.jpe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hyperlink" Target="mailto:p.abadiotakis@ianus-consulting.com" TargetMode="External"/><Relationship Id="rId1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hyperlink" Target="mailto:k.nikolaidou@ianus-consulting.com" TargetMode="External"/><Relationship Id="rId12" Type="http://schemas.openxmlformats.org/officeDocument/2006/relationships/image" Target="../media/image112.png"/><Relationship Id="rId17" Type="http://schemas.openxmlformats.org/officeDocument/2006/relationships/image" Target="../media/image115.png"/><Relationship Id="rId2" Type="http://schemas.openxmlformats.org/officeDocument/2006/relationships/hyperlink" Target="mailto:g.anagnostaki@ianus-consulting.com" TargetMode="External"/><Relationship Id="rId16" Type="http://schemas.openxmlformats.org/officeDocument/2006/relationships/image" Target="../media/image1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0.png"/><Relationship Id="rId11" Type="http://schemas.openxmlformats.org/officeDocument/2006/relationships/hyperlink" Target="mailto:p.gryparis@ianus-consulting.com" TargetMode="External"/><Relationship Id="rId5" Type="http://schemas.openxmlformats.org/officeDocument/2006/relationships/hyperlink" Target="mailto:m.kioumourtzi@ianus-consulting.com" TargetMode="External"/><Relationship Id="rId15" Type="http://schemas.openxmlformats.org/officeDocument/2006/relationships/hyperlink" Target="mailto:Kleio.kioumou@ianus-consulting.com" TargetMode="External"/><Relationship Id="rId10" Type="http://schemas.openxmlformats.org/officeDocument/2006/relationships/hyperlink" Target="mailto:g.krasopoulos@ianus-consulting.com" TargetMode="External"/><Relationship Id="rId19" Type="http://schemas.openxmlformats.org/officeDocument/2006/relationships/image" Target="../media/image117.jpeg"/><Relationship Id="rId4" Type="http://schemas.openxmlformats.org/officeDocument/2006/relationships/image" Target="../media/image109.png"/><Relationship Id="rId9" Type="http://schemas.openxmlformats.org/officeDocument/2006/relationships/hyperlink" Target="mailto:g.georgiou@ianus-consulting.com" TargetMode="External"/><Relationship Id="rId14" Type="http://schemas.openxmlformats.org/officeDocument/2006/relationships/image" Target="../media/image11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hyperlink" Target="https://www.youtube.com/@ianusconsulting3183" TargetMode="External"/><Relationship Id="rId18" Type="http://schemas.openxmlformats.org/officeDocument/2006/relationships/image" Target="../media/image3.png"/><Relationship Id="rId3" Type="http://schemas.openxmlformats.org/officeDocument/2006/relationships/image" Target="../media/image118.png"/><Relationship Id="rId7" Type="http://schemas.openxmlformats.org/officeDocument/2006/relationships/image" Target="../media/image121.svg"/><Relationship Id="rId12" Type="http://schemas.openxmlformats.org/officeDocument/2006/relationships/image" Target="../media/image126.png"/><Relationship Id="rId17" Type="http://schemas.openxmlformats.org/officeDocument/2006/relationships/image" Target="../media/image130.svg"/><Relationship Id="rId2" Type="http://schemas.openxmlformats.org/officeDocument/2006/relationships/image" Target="../media/image2.jpeg"/><Relationship Id="rId16" Type="http://schemas.openxmlformats.org/officeDocument/2006/relationships/image" Target="../media/image1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hyperlink" Target="mailto:info@ianus-technologies.com" TargetMode="External"/><Relationship Id="rId15" Type="http://schemas.openxmlformats.org/officeDocument/2006/relationships/image" Target="../media/image128.svg"/><Relationship Id="rId10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Relationship Id="rId14" Type="http://schemas.openxmlformats.org/officeDocument/2006/relationships/image" Target="../media/image12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ekpy.gr/wp-content/uploads/2021/03/SEKPY-PROFILE-%CE%95%CE%9D.pdf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hyperlink" Target="https://www.eactda.eu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enlets.eu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hyperlink" Target="https://ecs-org.eu/" TargetMode="External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68489B5-6842-F3BE-8519-C5EA0B1F5D41}"/>
              </a:ext>
            </a:extLst>
          </p:cNvPr>
          <p:cNvSpPr/>
          <p:nvPr userDrawn="1"/>
        </p:nvSpPr>
        <p:spPr>
          <a:xfrm>
            <a:off x="1" y="6551232"/>
            <a:ext cx="1429260" cy="306768"/>
          </a:xfrm>
          <a:custGeom>
            <a:avLst/>
            <a:gdLst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428308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9260" h="306768">
                <a:moveTo>
                  <a:pt x="0" y="0"/>
                </a:moveTo>
                <a:lnTo>
                  <a:pt x="1123135" y="0"/>
                </a:lnTo>
                <a:lnTo>
                  <a:pt x="1429260" y="306126"/>
                </a:lnTo>
                <a:lnTo>
                  <a:pt x="1428308" y="306768"/>
                </a:lnTo>
                <a:lnTo>
                  <a:pt x="0" y="306768"/>
                </a:lnTo>
                <a:lnTo>
                  <a:pt x="0" y="0"/>
                </a:lnTo>
                <a:close/>
              </a:path>
            </a:pathLst>
          </a:custGeom>
          <a:solidFill>
            <a:srgbClr val="DAD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65D9B73-81C2-396A-4049-E1EF16626295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56371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1A34A6-9ADC-EE38-0151-4B0D39844C27}"/>
              </a:ext>
            </a:extLst>
          </p:cNvPr>
          <p:cNvSpPr/>
          <p:nvPr userDrawn="1"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B92C33B-FD4C-3C1A-BCF9-0915DE85A5A7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BD43423-7208-E357-85AE-50D007EF1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25" y="623887"/>
            <a:ext cx="9484087" cy="582744"/>
          </a:xfrm>
          <a:prstGeom prst="rect">
            <a:avLst/>
          </a:prstGeom>
        </p:spPr>
        <p:txBody>
          <a:bodyPr/>
          <a:lstStyle/>
          <a:p>
            <a:r>
              <a:rPr lang="en-US" sz="3600"/>
              <a:t>SOLUTIONS</a:t>
            </a:r>
            <a:endParaRPr lang="en-CY" sz="360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AFEB1C2-F2FC-61D4-C2F2-916EADC43D8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94825" y="1293240"/>
            <a:ext cx="8317797" cy="5261564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en-US" sz="2400" b="1"/>
              <a:t>MAESTRO - </a:t>
            </a:r>
            <a:r>
              <a:rPr lang="en-US" sz="2000" b="1"/>
              <a:t>incident management platform</a:t>
            </a:r>
          </a:p>
          <a:p>
            <a:pPr marL="0" indent="0" algn="l">
              <a:buNone/>
            </a:pPr>
            <a:r>
              <a:rPr lang="en-US" sz="1800" b="0" i="0" u="none" strike="noStrike" baseline="0">
                <a:solidFill>
                  <a:schemeClr val="accent3">
                    <a:lumMod val="50000"/>
                  </a:schemeClr>
                </a:solidFill>
              </a:rPr>
              <a:t>An Incident Management Platform, which is adaptable to the nature of the using entity (Police, Security company, Firefighter, Emergency Medical Teams, First Responders). MAESTRO in the defense sector can serve as a</a:t>
            </a:r>
            <a:r>
              <a:rPr lang="en-US" sz="1800" b="0" i="0" u="none" strike="noStrike">
                <a:solidFill>
                  <a:schemeClr val="accent3">
                    <a:lumMod val="50000"/>
                  </a:schemeClr>
                </a:solidFill>
              </a:rPr>
              <a:t> solution to provide Common Operational Picture (COP) capabilities. </a:t>
            </a:r>
            <a:endParaRPr lang="en-US" sz="1800" b="0" i="0" u="none" strike="noStrike" baseline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400" b="1"/>
              <a:t>SERVE - </a:t>
            </a:r>
            <a:r>
              <a:rPr lang="en-US" sz="2000" b="1" err="1"/>
              <a:t>SEcuRity</a:t>
            </a:r>
            <a:r>
              <a:rPr lang="en-US" sz="2000" b="1"/>
              <a:t> Vulnerability </a:t>
            </a:r>
            <a:r>
              <a:rPr lang="en-US" sz="2000" b="1" err="1"/>
              <a:t>assEssment</a:t>
            </a:r>
            <a:endParaRPr lang="en-US" sz="2000" b="1"/>
          </a:p>
          <a:p>
            <a:pPr marL="0" indent="0">
              <a:buNone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Vulnerability analysis and resilience planning for the protection of public spaces and valuable assets. Built on risk management concepts that provide both qualitative and quantitative results.  </a:t>
            </a:r>
          </a:p>
          <a:p>
            <a:r>
              <a:rPr lang="en-US" sz="2400" b="1"/>
              <a:t>REACT - </a:t>
            </a:r>
            <a:r>
              <a:rPr lang="en-US" sz="2000" b="1"/>
              <a:t>Risk and </a:t>
            </a:r>
            <a:r>
              <a:rPr lang="en-US" sz="2000" b="1" err="1"/>
              <a:t>EvaluAtion</a:t>
            </a:r>
            <a:r>
              <a:rPr lang="en-US" sz="2000" b="1"/>
              <a:t> of CBRN Threats</a:t>
            </a:r>
          </a:p>
          <a:p>
            <a:pPr marL="0" indent="0" algn="just">
              <a:buNone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Tracking of CBRN infection in the battlefield at all command levels that provides information and alarms on possible CBRN threats based on wearable sensors.</a:t>
            </a:r>
          </a:p>
          <a:p>
            <a:r>
              <a:rPr lang="en-US" sz="2400" b="1"/>
              <a:t>COP - </a:t>
            </a:r>
            <a:r>
              <a:rPr lang="en-US" sz="2000" b="1"/>
              <a:t>Community Operations Platform</a:t>
            </a:r>
          </a:p>
          <a:p>
            <a:pPr marL="0" indent="0">
              <a:buNone/>
            </a:pPr>
            <a:r>
              <a:rPr lang="el-GR" sz="1800">
                <a:solidFill>
                  <a:schemeClr val="accent3">
                    <a:lumMod val="50000"/>
                  </a:schemeClr>
                </a:solidFill>
              </a:rPr>
              <a:t>Ο</a:t>
            </a:r>
            <a:r>
              <a:rPr lang="en-US" sz="1800" err="1">
                <a:solidFill>
                  <a:schemeClr val="accent3">
                    <a:lumMod val="50000"/>
                  </a:schemeClr>
                </a:solidFill>
              </a:rPr>
              <a:t>verview</a:t>
            </a: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 of geographic areas, with indications on risk level and crime rates, providing a clear understanding of safety levels in different areas enhancing situational awareness for both LEAs and the community. </a:t>
            </a:r>
          </a:p>
          <a:p>
            <a:pPr marL="0" indent="0" algn="just">
              <a:buNone/>
            </a:pPr>
            <a:endParaRPr lang="en-US" sz="20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355960-1FB6-13CB-D3C9-E61EB1D27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9021" y="887276"/>
            <a:ext cx="2575328" cy="178556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DA5AAAC-1CFB-C86F-4840-3819029388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12622" y="2307119"/>
            <a:ext cx="2575328" cy="17855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B2CF67F-6894-6B0D-922A-A0E066830B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3898" y="3604667"/>
            <a:ext cx="2575328" cy="17855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74719F9-32BC-54CF-B2FD-BCA842FF4DF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12622" y="4950193"/>
            <a:ext cx="2575328" cy="17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1A34A6-9ADC-EE38-0151-4B0D39844C27}"/>
              </a:ext>
            </a:extLst>
          </p:cNvPr>
          <p:cNvSpPr/>
          <p:nvPr userDrawn="1"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B92C33B-FD4C-3C1A-BCF9-0915DE85A5A7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BD43423-7208-E357-85AE-50D007EF1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25" y="623887"/>
            <a:ext cx="9484087" cy="582744"/>
          </a:xfrm>
          <a:prstGeom prst="rect">
            <a:avLst/>
          </a:prstGeom>
        </p:spPr>
        <p:txBody>
          <a:bodyPr/>
          <a:lstStyle/>
          <a:p>
            <a:r>
              <a:rPr lang="en-US" sz="3600"/>
              <a:t>SOLUTIONS</a:t>
            </a:r>
            <a:endParaRPr lang="en-CY" sz="360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AFEB1C2-F2FC-61D4-C2F2-916EADC43D8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94825" y="1293240"/>
            <a:ext cx="8639699" cy="5261564"/>
          </a:xfrm>
          <a:prstGeom prst="rect">
            <a:avLst/>
          </a:prstGeom>
        </p:spPr>
        <p:txBody>
          <a:bodyPr/>
          <a:lstStyle/>
          <a:p>
            <a:r>
              <a:rPr lang="en-US" sz="2400" b="1"/>
              <a:t>MAESTRO - </a:t>
            </a:r>
            <a:r>
              <a:rPr lang="en-US" sz="2000" b="1"/>
              <a:t>incident management platform</a:t>
            </a:r>
          </a:p>
          <a:p>
            <a:pPr marL="0" indent="0" algn="l">
              <a:buNone/>
            </a:pPr>
            <a:r>
              <a:rPr lang="en-US" sz="1800" b="0" i="0" u="none" strike="noStrike" baseline="0">
                <a:solidFill>
                  <a:schemeClr val="accent3">
                    <a:lumMod val="50000"/>
                  </a:schemeClr>
                </a:solidFill>
              </a:rPr>
              <a:t>An Incident Management Platform, which is adaptable to the nature of the using entity (Police, Security company, Firefighter, Emergency Medical Teams, First Responders). MAESTRO in the defense sector can serve as a</a:t>
            </a:r>
            <a:r>
              <a:rPr lang="en-US" sz="1800" b="0" i="0" u="none" strike="noStrike">
                <a:solidFill>
                  <a:schemeClr val="accent3">
                    <a:lumMod val="50000"/>
                  </a:schemeClr>
                </a:solidFill>
              </a:rPr>
              <a:t> solution to provide Common Operational Picture (COP) capabilities. </a:t>
            </a:r>
            <a:endParaRPr lang="en-US" sz="1800" b="0" i="0" u="none" strike="noStrike" baseline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400" b="1"/>
              <a:t>SERVE - </a:t>
            </a:r>
            <a:r>
              <a:rPr lang="en-US" sz="2000" b="1" err="1"/>
              <a:t>SEcuRity</a:t>
            </a:r>
            <a:r>
              <a:rPr lang="en-US" sz="2000" b="1"/>
              <a:t> Vulnerability </a:t>
            </a:r>
            <a:r>
              <a:rPr lang="en-US" sz="2000" b="1" err="1"/>
              <a:t>assEssment</a:t>
            </a:r>
            <a:endParaRPr lang="en-US" sz="2000" b="1"/>
          </a:p>
          <a:p>
            <a:pPr marL="0" indent="0">
              <a:buNone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Vulnerability analysis and resilience planning for the protection of public spaces and valuable assets. Built on risk management concepts that provide both qualitative and quantitative results.  </a:t>
            </a:r>
          </a:p>
          <a:p>
            <a:r>
              <a:rPr lang="en-US" sz="2400" b="1"/>
              <a:t>REACT - </a:t>
            </a:r>
            <a:r>
              <a:rPr lang="en-US" sz="2000" b="1"/>
              <a:t>Risk and </a:t>
            </a:r>
            <a:r>
              <a:rPr lang="en-US" sz="2000" b="1" err="1"/>
              <a:t>EvaluAtion</a:t>
            </a:r>
            <a:r>
              <a:rPr lang="en-US" sz="2000" b="1"/>
              <a:t> of CBRN Threats</a:t>
            </a:r>
          </a:p>
          <a:p>
            <a:pPr marL="0" indent="0" algn="just">
              <a:buNone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Tracking of CBRN infection in the battlefield at all command levels that provides information and alarms on possible CBRN threats based on wearable sensors.</a:t>
            </a:r>
          </a:p>
          <a:p>
            <a:r>
              <a:rPr lang="en-US" sz="2400" b="1"/>
              <a:t>COP - </a:t>
            </a:r>
            <a:r>
              <a:rPr lang="en-US" sz="2000" b="1"/>
              <a:t>Community Operations Platform</a:t>
            </a:r>
          </a:p>
          <a:p>
            <a:pPr marL="0" indent="0">
              <a:buNone/>
            </a:pPr>
            <a:r>
              <a:rPr lang="el-GR" sz="1800">
                <a:solidFill>
                  <a:schemeClr val="accent3">
                    <a:lumMod val="50000"/>
                  </a:schemeClr>
                </a:solidFill>
              </a:rPr>
              <a:t>Ο</a:t>
            </a:r>
            <a:r>
              <a:rPr lang="en-US" sz="1800" err="1">
                <a:solidFill>
                  <a:schemeClr val="accent3">
                    <a:lumMod val="50000"/>
                  </a:schemeClr>
                </a:solidFill>
              </a:rPr>
              <a:t>verview</a:t>
            </a: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 of geographic areas, with indications on risk level and crime rates, providing a clear understanding of safety levels in different areas enhancing situational awareness for both LEAs and the community. </a:t>
            </a:r>
          </a:p>
          <a:p>
            <a:pPr marL="0" indent="0" algn="just">
              <a:buNone/>
            </a:pPr>
            <a:endParaRPr lang="en-US" sz="200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3375691-300B-CA77-64C6-2DC11CE9F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16628" y="454205"/>
            <a:ext cx="3151351" cy="36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7ECE50D-2B78-603E-1219-894E83F8C3A4}"/>
              </a:ext>
            </a:extLst>
          </p:cNvPr>
          <p:cNvSpPr txBox="1"/>
          <p:nvPr userDrawn="1"/>
        </p:nvSpPr>
        <p:spPr>
          <a:xfrm>
            <a:off x="777960" y="673851"/>
            <a:ext cx="1086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</a:rPr>
              <a:t>CURRENT PROJECTS</a:t>
            </a:r>
            <a:endParaRPr lang="en-GB" sz="3600" b="1">
              <a:latin typeface="+mj-lt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1A34A6-9ADC-EE38-0151-4B0D39844C27}"/>
              </a:ext>
            </a:extLst>
          </p:cNvPr>
          <p:cNvSpPr/>
          <p:nvPr userDrawn="1"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46C0096-A091-6177-CE83-BEA4CDC14CD7}"/>
              </a:ext>
            </a:extLst>
          </p:cNvPr>
          <p:cNvSpPr>
            <a:spLocks/>
          </p:cNvSpPr>
          <p:nvPr userDrawn="1"/>
        </p:nvSpPr>
        <p:spPr>
          <a:xfrm rot="-2700000">
            <a:off x="646032" y="3241208"/>
            <a:ext cx="1981958" cy="1981958"/>
          </a:xfrm>
          <a:prstGeom prst="roundRect">
            <a:avLst/>
          </a:prstGeom>
          <a:solidFill>
            <a:srgbClr val="DAD7D4"/>
          </a:solid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BA9C6EC3-9530-48A0-F271-2E16FC4E7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317" y="1848735"/>
            <a:ext cx="11137724" cy="314832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045E809-C6F0-7650-1714-2599DB7D7E28}"/>
              </a:ext>
            </a:extLst>
          </p:cNvPr>
          <p:cNvSpPr txBox="1"/>
          <p:nvPr userDrawn="1"/>
        </p:nvSpPr>
        <p:spPr>
          <a:xfrm>
            <a:off x="8296834" y="4821440"/>
            <a:ext cx="33952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Our successful journey through time...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9B263DD-3F57-AEB8-C510-6159303C592C}"/>
              </a:ext>
            </a:extLst>
          </p:cNvPr>
          <p:cNvGrpSpPr/>
          <p:nvPr userDrawn="1"/>
        </p:nvGrpSpPr>
        <p:grpSpPr>
          <a:xfrm>
            <a:off x="5628170" y="1646591"/>
            <a:ext cx="1025574" cy="880502"/>
            <a:chOff x="6163898" y="1646591"/>
            <a:chExt cx="1025574" cy="880502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DC06DDA-3C5F-F6A5-CB79-9BE70FEBE9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3898" y="2014306"/>
              <a:ext cx="1025574" cy="512787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C47FCD87-3EE5-4EAB-ECF5-B0873367A5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26919" y="1646591"/>
              <a:ext cx="533400" cy="43815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73ADC5F-8D8A-D4A7-AD65-66DE859B4677}"/>
              </a:ext>
            </a:extLst>
          </p:cNvPr>
          <p:cNvGrpSpPr/>
          <p:nvPr userDrawn="1"/>
        </p:nvGrpSpPr>
        <p:grpSpPr>
          <a:xfrm>
            <a:off x="8729009" y="3180202"/>
            <a:ext cx="576432" cy="1124501"/>
            <a:chOff x="6313326" y="3180202"/>
            <a:chExt cx="576432" cy="112450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16700D8-566D-FBFF-B3E7-0B4C4DA332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13326" y="3688869"/>
              <a:ext cx="547348" cy="615834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48054317-3F9C-1851-EFB3-CE329726D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18258" y="3180202"/>
              <a:ext cx="571500" cy="485775"/>
            </a:xfrm>
            <a:prstGeom prst="rect">
              <a:avLst/>
            </a:prstGeom>
          </p:spPr>
        </p:pic>
      </p:grpSp>
      <p:pic>
        <p:nvPicPr>
          <p:cNvPr id="76" name="Graphic 75">
            <a:extLst>
              <a:ext uri="{FF2B5EF4-FFF2-40B4-BE49-F238E27FC236}">
                <a16:creationId xmlns:a16="http://schemas.microsoft.com/office/drawing/2014/main" id="{7EA96B88-376D-7B8E-9FB5-41B822BD2A2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07875" y="3214070"/>
            <a:ext cx="552450" cy="581025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7C1DA237-16A0-ED31-2E5A-72823C3BB647}"/>
              </a:ext>
            </a:extLst>
          </p:cNvPr>
          <p:cNvGrpSpPr/>
          <p:nvPr userDrawn="1"/>
        </p:nvGrpSpPr>
        <p:grpSpPr>
          <a:xfrm>
            <a:off x="1421899" y="1652446"/>
            <a:ext cx="670995" cy="955897"/>
            <a:chOff x="2027686" y="1652446"/>
            <a:chExt cx="670995" cy="955897"/>
          </a:xfrm>
        </p:grpSpPr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B47C03D7-630B-684C-41D2-25FC4CA2F5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125059" y="1652446"/>
              <a:ext cx="476250" cy="438150"/>
            </a:xfrm>
            <a:prstGeom prst="rect">
              <a:avLst/>
            </a:prstGeom>
          </p:spPr>
        </p:pic>
        <p:pic>
          <p:nvPicPr>
            <p:cNvPr id="79" name="Picture 78" descr="A picture containing text, font, sketch, graphics&#10;&#10;Description automatically generated">
              <a:extLst>
                <a:ext uri="{FF2B5EF4-FFF2-40B4-BE49-F238E27FC236}">
                  <a16:creationId xmlns:a16="http://schemas.microsoft.com/office/drawing/2014/main" id="{2B6A6705-45A9-A5FB-CAC4-640360E96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686" y="2119558"/>
              <a:ext cx="670995" cy="488785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2FDF884-1793-893F-8D75-6842A016DBFA}"/>
              </a:ext>
            </a:extLst>
          </p:cNvPr>
          <p:cNvGrpSpPr/>
          <p:nvPr userDrawn="1"/>
        </p:nvGrpSpPr>
        <p:grpSpPr>
          <a:xfrm>
            <a:off x="2252101" y="1652446"/>
            <a:ext cx="877634" cy="734968"/>
            <a:chOff x="2982707" y="1652446"/>
            <a:chExt cx="877634" cy="734968"/>
          </a:xfrm>
        </p:grpSpPr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D799089A-926E-81EC-7E02-A8D5AD7F5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162424" y="1652446"/>
              <a:ext cx="476250" cy="438150"/>
            </a:xfrm>
            <a:prstGeom prst="rect">
              <a:avLst/>
            </a:prstGeom>
          </p:spPr>
        </p:pic>
        <p:pic>
          <p:nvPicPr>
            <p:cNvPr id="82" name="Picture 81" descr="A picture containing font, graphics, logo, graphic design&#10;&#10;Description automatically generated">
              <a:extLst>
                <a:ext uri="{FF2B5EF4-FFF2-40B4-BE49-F238E27FC236}">
                  <a16:creationId xmlns:a16="http://schemas.microsoft.com/office/drawing/2014/main" id="{B8338D0D-5E91-C379-8978-04138FCF3A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707" y="2105150"/>
              <a:ext cx="877634" cy="282264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8D5DF2E-6653-7C47-6B60-3808F6C03F19}"/>
              </a:ext>
            </a:extLst>
          </p:cNvPr>
          <p:cNvGrpSpPr/>
          <p:nvPr userDrawn="1"/>
        </p:nvGrpSpPr>
        <p:grpSpPr>
          <a:xfrm>
            <a:off x="3288942" y="1652446"/>
            <a:ext cx="995240" cy="1091456"/>
            <a:chOff x="4013213" y="1652446"/>
            <a:chExt cx="995240" cy="1091456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61C17312-A803-BD9E-6484-7E25EEE45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199789" y="1652446"/>
              <a:ext cx="561975" cy="438150"/>
            </a:xfrm>
            <a:prstGeom prst="rect">
              <a:avLst/>
            </a:prstGeom>
          </p:spPr>
        </p:pic>
        <p:pic>
          <p:nvPicPr>
            <p:cNvPr id="85" name="Picture 84" descr="A picture containing text, graphics, screenshot, logo&#10;&#10;Description automatically generated">
              <a:extLst>
                <a:ext uri="{FF2B5EF4-FFF2-40B4-BE49-F238E27FC236}">
                  <a16:creationId xmlns:a16="http://schemas.microsoft.com/office/drawing/2014/main" id="{FBD4B941-C61B-A3D5-7A8D-DF78F18BD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213" y="1748662"/>
              <a:ext cx="995240" cy="99524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C04645-BCAC-7BA4-ADEE-B329453A2F3D}"/>
              </a:ext>
            </a:extLst>
          </p:cNvPr>
          <p:cNvGrpSpPr/>
          <p:nvPr userDrawn="1"/>
        </p:nvGrpSpPr>
        <p:grpSpPr>
          <a:xfrm>
            <a:off x="4443389" y="1646591"/>
            <a:ext cx="1025574" cy="881753"/>
            <a:chOff x="5067723" y="1646591"/>
            <a:chExt cx="1025574" cy="881753"/>
          </a:xfrm>
        </p:grpSpPr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8D399E56-E440-0542-3EEF-376F96F85A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322879" y="1646591"/>
              <a:ext cx="542925" cy="438150"/>
            </a:xfrm>
            <a:prstGeom prst="rect">
              <a:avLst/>
            </a:prstGeom>
          </p:spPr>
        </p:pic>
        <p:pic>
          <p:nvPicPr>
            <p:cNvPr id="88" name="Picture 87" descr="A black background with blue and purple text&#10;&#10;Description automatically generated with low confidence">
              <a:extLst>
                <a:ext uri="{FF2B5EF4-FFF2-40B4-BE49-F238E27FC236}">
                  <a16:creationId xmlns:a16="http://schemas.microsoft.com/office/drawing/2014/main" id="{96157B5F-C47D-4840-0AA6-3CD44D7EEC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723" y="2147157"/>
              <a:ext cx="1025574" cy="381187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BCD192A-2D64-CCA5-EAAB-3758651003A7}"/>
              </a:ext>
            </a:extLst>
          </p:cNvPr>
          <p:cNvGrpSpPr/>
          <p:nvPr userDrawn="1"/>
        </p:nvGrpSpPr>
        <p:grpSpPr>
          <a:xfrm>
            <a:off x="6812951" y="1644896"/>
            <a:ext cx="1137493" cy="706439"/>
            <a:chOff x="7207424" y="1644896"/>
            <a:chExt cx="1137493" cy="706439"/>
          </a:xfrm>
        </p:grpSpPr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A1855CB3-E99E-98FC-D935-A22DDAF15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521434" y="1644896"/>
              <a:ext cx="657225" cy="438150"/>
            </a:xfrm>
            <a:prstGeom prst="rect">
              <a:avLst/>
            </a:prstGeom>
          </p:spPr>
        </p:pic>
        <p:pic>
          <p:nvPicPr>
            <p:cNvPr id="91" name="Picture 90" descr="A picture containing screenshot, font, graphics, graphic design&#10;&#10;Description automatically generated">
              <a:extLst>
                <a:ext uri="{FF2B5EF4-FFF2-40B4-BE49-F238E27FC236}">
                  <a16:creationId xmlns:a16="http://schemas.microsoft.com/office/drawing/2014/main" id="{BA1018F1-78FF-786C-5C76-81F776F41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424" y="2153510"/>
              <a:ext cx="1137493" cy="197825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B7D7809-200D-2C65-34FC-EAD3F8737286}"/>
              </a:ext>
            </a:extLst>
          </p:cNvPr>
          <p:cNvGrpSpPr/>
          <p:nvPr userDrawn="1"/>
        </p:nvGrpSpPr>
        <p:grpSpPr>
          <a:xfrm>
            <a:off x="8109651" y="1650847"/>
            <a:ext cx="1030086" cy="708955"/>
            <a:chOff x="8446145" y="1650847"/>
            <a:chExt cx="1030086" cy="708955"/>
          </a:xfrm>
        </p:grpSpPr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AC7DE63E-2780-3AF2-8D64-5ACED1ECA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739774" y="1650847"/>
              <a:ext cx="533400" cy="438150"/>
            </a:xfrm>
            <a:prstGeom prst="rect">
              <a:avLst/>
            </a:prstGeom>
          </p:spPr>
        </p:pic>
        <p:pic>
          <p:nvPicPr>
            <p:cNvPr id="94" name="Picture 93" descr="A picture containing graphics, font, graphic design, logo&#10;&#10;Description automatically generated">
              <a:extLst>
                <a:ext uri="{FF2B5EF4-FFF2-40B4-BE49-F238E27FC236}">
                  <a16:creationId xmlns:a16="http://schemas.microsoft.com/office/drawing/2014/main" id="{2C4F0A1A-99DC-A952-FC59-204B550E9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145" y="2152782"/>
              <a:ext cx="1030086" cy="20702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FAB2999-BE35-04D6-99CC-859C38015E93}"/>
              </a:ext>
            </a:extLst>
          </p:cNvPr>
          <p:cNvGrpSpPr/>
          <p:nvPr userDrawn="1"/>
        </p:nvGrpSpPr>
        <p:grpSpPr>
          <a:xfrm>
            <a:off x="10542553" y="1616345"/>
            <a:ext cx="845633" cy="826573"/>
            <a:chOff x="9721168" y="3188669"/>
            <a:chExt cx="845633" cy="826573"/>
          </a:xfrm>
        </p:grpSpPr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96B1E1E5-96BE-761A-666B-215F16305A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9843815" y="3188669"/>
              <a:ext cx="533400" cy="476250"/>
            </a:xfrm>
            <a:prstGeom prst="rect">
              <a:avLst/>
            </a:prstGeom>
          </p:spPr>
        </p:pic>
        <p:pic>
          <p:nvPicPr>
            <p:cNvPr id="97" name="Picture 96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0944EAB8-F452-23C9-863C-1A92ED4801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168" y="3741394"/>
              <a:ext cx="845633" cy="273848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BDE0340-6C01-BDD2-F113-3FF4BAEDC744}"/>
              </a:ext>
            </a:extLst>
          </p:cNvPr>
          <p:cNvGrpSpPr/>
          <p:nvPr userDrawn="1"/>
        </p:nvGrpSpPr>
        <p:grpSpPr>
          <a:xfrm>
            <a:off x="10500190" y="3177410"/>
            <a:ext cx="1137493" cy="904151"/>
            <a:chOff x="8344917" y="3188669"/>
            <a:chExt cx="1137493" cy="904151"/>
          </a:xfrm>
        </p:grpSpPr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84A4F2DC-86F4-A388-CA1F-2346439DF0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8681328" y="3188669"/>
              <a:ext cx="533400" cy="476250"/>
            </a:xfrm>
            <a:prstGeom prst="rect">
              <a:avLst/>
            </a:prstGeom>
          </p:spPr>
        </p:pic>
        <p:pic>
          <p:nvPicPr>
            <p:cNvPr id="100" name="Picture 99" descr="A picture containing graphics, font, logo, graphic design&#10;&#10;Description automatically generated">
              <a:extLst>
                <a:ext uri="{FF2B5EF4-FFF2-40B4-BE49-F238E27FC236}">
                  <a16:creationId xmlns:a16="http://schemas.microsoft.com/office/drawing/2014/main" id="{88F1196B-EFB0-7994-DC33-665416EDC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917" y="3713656"/>
              <a:ext cx="1137493" cy="379164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822C43E-E67E-A742-D299-755E283E71BE}"/>
              </a:ext>
            </a:extLst>
          </p:cNvPr>
          <p:cNvGrpSpPr/>
          <p:nvPr userDrawn="1"/>
        </p:nvGrpSpPr>
        <p:grpSpPr>
          <a:xfrm>
            <a:off x="9757606" y="3188669"/>
            <a:ext cx="537430" cy="1043518"/>
            <a:chOff x="7518843" y="3188669"/>
            <a:chExt cx="537430" cy="1043518"/>
          </a:xfrm>
        </p:grpSpPr>
        <p:pic>
          <p:nvPicPr>
            <p:cNvPr id="102" name="Graphic 101">
              <a:extLst>
                <a:ext uri="{FF2B5EF4-FFF2-40B4-BE49-F238E27FC236}">
                  <a16:creationId xmlns:a16="http://schemas.microsoft.com/office/drawing/2014/main" id="{D68E4228-46BD-37A6-AFB7-21319EE772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7518843" y="3188669"/>
              <a:ext cx="533400" cy="476250"/>
            </a:xfrm>
            <a:prstGeom prst="rect">
              <a:avLst/>
            </a:prstGeom>
          </p:spPr>
        </p:pic>
        <p:pic>
          <p:nvPicPr>
            <p:cNvPr id="103" name="Picture 102" descr="A picture containing font, symbol, logo, circle&#10;&#10;Description automatically generated">
              <a:extLst>
                <a:ext uri="{FF2B5EF4-FFF2-40B4-BE49-F238E27FC236}">
                  <a16:creationId xmlns:a16="http://schemas.microsoft.com/office/drawing/2014/main" id="{03221626-0FFA-DDC6-BF72-7CFA52226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2873" y="3698787"/>
              <a:ext cx="533400" cy="53340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91A70DC-13D1-6724-0E45-BCAA110C2749}"/>
              </a:ext>
            </a:extLst>
          </p:cNvPr>
          <p:cNvGrpSpPr/>
          <p:nvPr userDrawn="1"/>
        </p:nvGrpSpPr>
        <p:grpSpPr>
          <a:xfrm>
            <a:off x="7360416" y="3222537"/>
            <a:ext cx="1010011" cy="995422"/>
            <a:chOff x="4860238" y="3222537"/>
            <a:chExt cx="1010011" cy="995422"/>
          </a:xfrm>
        </p:grpSpPr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B8ECEDEE-BE59-B4CE-8EAE-10209C2D9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5136723" y="3222537"/>
              <a:ext cx="552450" cy="447675"/>
            </a:xfrm>
            <a:prstGeom prst="rect">
              <a:avLst/>
            </a:prstGeom>
          </p:spPr>
        </p:pic>
        <p:pic>
          <p:nvPicPr>
            <p:cNvPr id="106" name="Picture 105" descr="A picture containing text, screenshot, font, graphics&#10;&#10;Description automatically generated">
              <a:extLst>
                <a:ext uri="{FF2B5EF4-FFF2-40B4-BE49-F238E27FC236}">
                  <a16:creationId xmlns:a16="http://schemas.microsoft.com/office/drawing/2014/main" id="{891A5818-315E-D4D8-7E04-29080B6AD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3" t="20541" r="13783" b="8721"/>
            <a:stretch/>
          </p:blipFill>
          <p:spPr>
            <a:xfrm>
              <a:off x="4860238" y="3770285"/>
              <a:ext cx="1010011" cy="447674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5297A3D-4FB9-A102-1D85-44B6FFA768E9}"/>
              </a:ext>
            </a:extLst>
          </p:cNvPr>
          <p:cNvGrpSpPr/>
          <p:nvPr userDrawn="1"/>
        </p:nvGrpSpPr>
        <p:grpSpPr>
          <a:xfrm>
            <a:off x="4302582" y="3196960"/>
            <a:ext cx="1025574" cy="963159"/>
            <a:chOff x="4761352" y="4782157"/>
            <a:chExt cx="1025574" cy="963159"/>
          </a:xfrm>
        </p:grpSpPr>
        <p:pic>
          <p:nvPicPr>
            <p:cNvPr id="108" name="Graphic 107">
              <a:extLst>
                <a:ext uri="{FF2B5EF4-FFF2-40B4-BE49-F238E27FC236}">
                  <a16:creationId xmlns:a16="http://schemas.microsoft.com/office/drawing/2014/main" id="{F6A279A4-4A1E-343E-877D-581CE386F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5060217" y="4782157"/>
              <a:ext cx="514350" cy="438150"/>
            </a:xfrm>
            <a:prstGeom prst="rect">
              <a:avLst/>
            </a:prstGeom>
          </p:spPr>
        </p:pic>
        <p:pic>
          <p:nvPicPr>
            <p:cNvPr id="109" name="Picture 108" descr="A picture containing graphics, font, text, graphic design&#10;&#10;Description automatically generated">
              <a:extLst>
                <a:ext uri="{FF2B5EF4-FFF2-40B4-BE49-F238E27FC236}">
                  <a16:creationId xmlns:a16="http://schemas.microsoft.com/office/drawing/2014/main" id="{ABD11642-CEE1-5582-5DAC-174F3CBFE1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352" y="5274339"/>
              <a:ext cx="1025574" cy="470977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3145851-388A-2416-E522-B12E26B948DC}"/>
              </a:ext>
            </a:extLst>
          </p:cNvPr>
          <p:cNvGrpSpPr/>
          <p:nvPr userDrawn="1"/>
        </p:nvGrpSpPr>
        <p:grpSpPr>
          <a:xfrm>
            <a:off x="3511033" y="3212118"/>
            <a:ext cx="661791" cy="1128213"/>
            <a:chOff x="6208288" y="4782157"/>
            <a:chExt cx="661791" cy="1128213"/>
          </a:xfrm>
        </p:grpSpPr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DABC5373-FE66-C38C-CBDB-752CBFE64C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6276372" y="4782157"/>
              <a:ext cx="514350" cy="43815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0DC3035B-01BF-DE1F-1D10-EA793D4B3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08288" y="5248579"/>
              <a:ext cx="661791" cy="661791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906344A-298F-E3D4-2932-68C3921593FB}"/>
              </a:ext>
            </a:extLst>
          </p:cNvPr>
          <p:cNvGrpSpPr/>
          <p:nvPr userDrawn="1"/>
        </p:nvGrpSpPr>
        <p:grpSpPr>
          <a:xfrm>
            <a:off x="5592874" y="3209363"/>
            <a:ext cx="601279" cy="1036581"/>
            <a:chOff x="3742794" y="4773690"/>
            <a:chExt cx="601279" cy="1036581"/>
          </a:xfrm>
        </p:grpSpPr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02A69E22-4671-CD71-717F-D7559EBF5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3781110" y="4773690"/>
              <a:ext cx="533400" cy="438150"/>
            </a:xfrm>
            <a:prstGeom prst="rect">
              <a:avLst/>
            </a:prstGeom>
          </p:spPr>
        </p:pic>
        <p:pic>
          <p:nvPicPr>
            <p:cNvPr id="116" name="Picture 115" descr="A picture containing graphics, font, graphic design, poster&#10;&#10;Description automatically generated">
              <a:extLst>
                <a:ext uri="{FF2B5EF4-FFF2-40B4-BE49-F238E27FC236}">
                  <a16:creationId xmlns:a16="http://schemas.microsoft.com/office/drawing/2014/main" id="{58109DC4-811A-909C-DBC3-75707A2D03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0" t="3237" r="3995" b="5412"/>
            <a:stretch/>
          </p:blipFill>
          <p:spPr>
            <a:xfrm>
              <a:off x="3742794" y="5229246"/>
              <a:ext cx="601279" cy="581025"/>
            </a:xfrm>
            <a:prstGeom prst="rect">
              <a:avLst/>
            </a:prstGeom>
          </p:spPr>
        </p:pic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C0E2113C-C5EC-969E-2266-6CD2BA32AB57}"/>
              </a:ext>
            </a:extLst>
          </p:cNvPr>
          <p:cNvSpPr txBox="1"/>
          <p:nvPr userDrawn="1"/>
        </p:nvSpPr>
        <p:spPr>
          <a:xfrm>
            <a:off x="592658" y="3581881"/>
            <a:ext cx="2045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latin typeface="Arial Nova" panose="020B0504020202020204" pitchFamily="34" charset="0"/>
              </a:rPr>
              <a:t>IANUS is actively participating in the preparation of research proposals under the EU framework program for Research.</a:t>
            </a:r>
            <a:endParaRPr lang="en-CY" sz="1400">
              <a:latin typeface="Arial Nova" panose="020B0504020202020204" pitchFamily="34" charset="0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FAA52B6-13E9-B1E9-24D5-90B2CEB5C0F2}"/>
              </a:ext>
            </a:extLst>
          </p:cNvPr>
          <p:cNvGrpSpPr/>
          <p:nvPr userDrawn="1"/>
        </p:nvGrpSpPr>
        <p:grpSpPr>
          <a:xfrm>
            <a:off x="265134" y="1652446"/>
            <a:ext cx="997558" cy="820147"/>
            <a:chOff x="709870" y="1652446"/>
            <a:chExt cx="997558" cy="820147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9178F2F5-22F6-07DE-D4CD-7745BDA7DF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944819" y="1652446"/>
              <a:ext cx="619125" cy="438150"/>
            </a:xfrm>
            <a:prstGeom prst="rect">
              <a:avLst/>
            </a:prstGeom>
          </p:spPr>
        </p:pic>
        <p:pic>
          <p:nvPicPr>
            <p:cNvPr id="120" name="Picture 119" descr="A group of hexagons with symbols&#10;&#10;Description automatically generated with low confidence">
              <a:extLst>
                <a:ext uri="{FF2B5EF4-FFF2-40B4-BE49-F238E27FC236}">
                  <a16:creationId xmlns:a16="http://schemas.microsoft.com/office/drawing/2014/main" id="{8E2B4F58-B6B1-F282-845D-D5DC429559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870" y="2153374"/>
              <a:ext cx="997558" cy="319219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D65C07D-B9DE-3C57-FDB5-5BE81CD54E54}"/>
              </a:ext>
            </a:extLst>
          </p:cNvPr>
          <p:cNvGrpSpPr/>
          <p:nvPr userDrawn="1"/>
        </p:nvGrpSpPr>
        <p:grpSpPr>
          <a:xfrm>
            <a:off x="9298944" y="1649593"/>
            <a:ext cx="1084406" cy="739307"/>
            <a:chOff x="9621983" y="1649593"/>
            <a:chExt cx="1084406" cy="739307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66735AB0-FF09-31A3-9932-D45FFF948C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9876659" y="1649593"/>
              <a:ext cx="542925" cy="438150"/>
            </a:xfrm>
            <a:prstGeom prst="rect">
              <a:avLst/>
            </a:prstGeom>
          </p:spPr>
        </p:pic>
        <p:pic>
          <p:nvPicPr>
            <p:cNvPr id="123" name="Picture 122" descr="A picture containing text, font, graphics, graphic design&#10;&#10;Description automatically generated">
              <a:extLst>
                <a:ext uri="{FF2B5EF4-FFF2-40B4-BE49-F238E27FC236}">
                  <a16:creationId xmlns:a16="http://schemas.microsoft.com/office/drawing/2014/main" id="{2EEE4100-C7D7-E065-24F3-1DFB388899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1983" y="2055237"/>
              <a:ext cx="1084406" cy="333663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491514C-7817-ABB5-4ED3-1292B349BF08}"/>
              </a:ext>
            </a:extLst>
          </p:cNvPr>
          <p:cNvGrpSpPr/>
          <p:nvPr userDrawn="1"/>
        </p:nvGrpSpPr>
        <p:grpSpPr>
          <a:xfrm>
            <a:off x="3455666" y="4786512"/>
            <a:ext cx="661791" cy="1042380"/>
            <a:chOff x="4608580" y="4773727"/>
            <a:chExt cx="661791" cy="1042380"/>
          </a:xfrm>
        </p:grpSpPr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34C22B48-0841-8F68-FC84-8BE11A4C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4633879" y="4773727"/>
              <a:ext cx="609600" cy="5715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35DCD19C-0AB3-95E2-B50F-CBFF6A62BA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580" y="5392561"/>
              <a:ext cx="661791" cy="423546"/>
            </a:xfrm>
            <a:prstGeom prst="rect">
              <a:avLst/>
            </a:prstGeom>
          </p:spPr>
        </p:pic>
      </p:grpSp>
      <p:pic>
        <p:nvPicPr>
          <p:cNvPr id="129" name="Graphic 128">
            <a:extLst>
              <a:ext uri="{FF2B5EF4-FFF2-40B4-BE49-F238E27FC236}">
                <a16:creationId xmlns:a16="http://schemas.microsoft.com/office/drawing/2014/main" id="{46B10AF3-2DA5-FAFF-9DC0-FDCDC9F32EE6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033468" y="4778089"/>
            <a:ext cx="430496" cy="588345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9612667B-C632-7DFB-5BCF-BCA19FA8646A}"/>
              </a:ext>
            </a:extLst>
          </p:cNvPr>
          <p:cNvSpPr txBox="1"/>
          <p:nvPr userDrawn="1"/>
        </p:nvSpPr>
        <p:spPr>
          <a:xfrm>
            <a:off x="6641940" y="6212600"/>
            <a:ext cx="472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</a:rPr>
              <a:t>Raising 5 million euros funding since 2020</a:t>
            </a:r>
            <a:endParaRPr lang="en-CY" i="1">
              <a:solidFill>
                <a:schemeClr val="accent3">
                  <a:lumMod val="5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73A3A4B0-866D-2D54-B553-0E98DA01C860}"/>
              </a:ext>
            </a:extLst>
          </p:cNvPr>
          <p:cNvSpPr>
            <a:spLocks/>
          </p:cNvSpPr>
          <p:nvPr userDrawn="1"/>
        </p:nvSpPr>
        <p:spPr>
          <a:xfrm rot="-2700000">
            <a:off x="6253381" y="6267157"/>
            <a:ext cx="263429" cy="263429"/>
          </a:xfrm>
          <a:prstGeom prst="roundRect">
            <a:avLst/>
          </a:prstGeom>
          <a:solidFill>
            <a:srgbClr val="FFCC00">
              <a:alpha val="78000"/>
            </a:srgbClr>
          </a:solidFill>
          <a:ln>
            <a:noFill/>
          </a:ln>
          <a:effectLst>
            <a:glow rad="381000">
              <a:schemeClr val="accent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B84D66C0-A3BE-8786-232C-BCE53DADB347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865421" y="4778339"/>
            <a:ext cx="424571" cy="5837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F30433-F5C4-AFC5-C5A9-B1BC864CA87B}"/>
              </a:ext>
            </a:extLst>
          </p:cNvPr>
          <p:cNvGrpSpPr/>
          <p:nvPr userDrawn="1"/>
        </p:nvGrpSpPr>
        <p:grpSpPr>
          <a:xfrm>
            <a:off x="6040461" y="4778039"/>
            <a:ext cx="651899" cy="1149864"/>
            <a:chOff x="5999158" y="4778039"/>
            <a:chExt cx="651899" cy="1149864"/>
          </a:xfrm>
        </p:grpSpPr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01BCA695-5DC1-5993-351A-D8256FF224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5999358" y="4778039"/>
              <a:ext cx="601279" cy="669607"/>
            </a:xfrm>
            <a:prstGeom prst="rect">
              <a:avLst/>
            </a:prstGeom>
          </p:spPr>
        </p:pic>
        <p:pic>
          <p:nvPicPr>
            <p:cNvPr id="4" name="Picture 3" descr="A logo for a computer&#10;&#10;Description automatically generated">
              <a:extLst>
                <a:ext uri="{FF2B5EF4-FFF2-40B4-BE49-F238E27FC236}">
                  <a16:creationId xmlns:a16="http://schemas.microsoft.com/office/drawing/2014/main" id="{E55ADCF3-3DC1-C303-A6F1-677D9B4CA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58" y="5302271"/>
              <a:ext cx="651899" cy="6256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3686CA-CAA9-406D-AB64-B75C28A9CC51}"/>
              </a:ext>
            </a:extLst>
          </p:cNvPr>
          <p:cNvGrpSpPr/>
          <p:nvPr userDrawn="1"/>
        </p:nvGrpSpPr>
        <p:grpSpPr>
          <a:xfrm>
            <a:off x="5110197" y="4771679"/>
            <a:ext cx="794019" cy="1103101"/>
            <a:chOff x="5110197" y="4771679"/>
            <a:chExt cx="794019" cy="1103101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3D81DD34-5941-864A-1C3C-F066FDBAA8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 r="-1835" b="19551"/>
            <a:stretch/>
          </p:blipFill>
          <p:spPr>
            <a:xfrm>
              <a:off x="5295878" y="4771679"/>
              <a:ext cx="482622" cy="470978"/>
            </a:xfrm>
            <a:prstGeom prst="rect">
              <a:avLst/>
            </a:prstGeom>
          </p:spPr>
        </p:pic>
        <p:pic>
          <p:nvPicPr>
            <p:cNvPr id="3" name="Picture 2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8731959B-246C-304A-9204-A3B5783C0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197" y="5249148"/>
              <a:ext cx="794019" cy="62563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5B5246-56F4-320D-4F5C-9CF0CF7F2906}"/>
              </a:ext>
            </a:extLst>
          </p:cNvPr>
          <p:cNvGrpSpPr/>
          <p:nvPr userDrawn="1"/>
        </p:nvGrpSpPr>
        <p:grpSpPr>
          <a:xfrm>
            <a:off x="4366789" y="4778171"/>
            <a:ext cx="556922" cy="1077150"/>
            <a:chOff x="4366789" y="4778171"/>
            <a:chExt cx="556922" cy="1077150"/>
          </a:xfrm>
        </p:grpSpPr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9690A76F-316E-7D94-FAEB-E92ABA425E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rcRect b="17590"/>
            <a:stretch/>
          </p:blipFill>
          <p:spPr>
            <a:xfrm>
              <a:off x="4470092" y="4778171"/>
              <a:ext cx="348476" cy="470977"/>
            </a:xfrm>
            <a:prstGeom prst="rect">
              <a:avLst/>
            </a:prstGeom>
          </p:spPr>
        </p:pic>
        <p:pic>
          <p:nvPicPr>
            <p:cNvPr id="7" name="Picture 6" descr="A blue circle with white text and blue circles&#10;&#10;Description automatically generated">
              <a:extLst>
                <a:ext uri="{FF2B5EF4-FFF2-40B4-BE49-F238E27FC236}">
                  <a16:creationId xmlns:a16="http://schemas.microsoft.com/office/drawing/2014/main" id="{7BF6A964-252E-40DE-049C-0125FA9588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789" y="5295483"/>
              <a:ext cx="556922" cy="559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5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13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EAM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16">
            <a:extLst>
              <a:ext uri="{FF2B5EF4-FFF2-40B4-BE49-F238E27FC236}">
                <a16:creationId xmlns:a16="http://schemas.microsoft.com/office/drawing/2014/main" id="{12C94CFD-98CD-3990-6D24-F95726883086}"/>
              </a:ext>
            </a:extLst>
          </p:cNvPr>
          <p:cNvSpPr/>
          <p:nvPr userDrawn="1"/>
        </p:nvSpPr>
        <p:spPr>
          <a:xfrm>
            <a:off x="6150325" y="5669131"/>
            <a:ext cx="2904146" cy="778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&amp; EU Law Expert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Alexia Solomou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(LL.B,LL.M)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&amp; EU Law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a.solomou@ianus-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GB" sz="1100" b="0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6716C21-5F75-4D56-B305-971E8B4B2C1F}"/>
              </a:ext>
            </a:extLst>
          </p:cNvPr>
          <p:cNvSpPr/>
          <p:nvPr userDrawn="1"/>
        </p:nvSpPr>
        <p:spPr>
          <a:xfrm>
            <a:off x="0" y="0"/>
            <a:ext cx="4587700" cy="582650"/>
          </a:xfrm>
          <a:custGeom>
            <a:avLst/>
            <a:gdLst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428308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156413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  <a:gd name="connsiteX0" fmla="*/ 0 w 1323221"/>
              <a:gd name="connsiteY0" fmla="*/ 0 h 306768"/>
              <a:gd name="connsiteX1" fmla="*/ 1123135 w 1323221"/>
              <a:gd name="connsiteY1" fmla="*/ 0 h 306768"/>
              <a:gd name="connsiteX2" fmla="*/ 1323221 w 1323221"/>
              <a:gd name="connsiteY2" fmla="*/ 306126 h 306768"/>
              <a:gd name="connsiteX3" fmla="*/ 1156413 w 1323221"/>
              <a:gd name="connsiteY3" fmla="*/ 306768 h 306768"/>
              <a:gd name="connsiteX4" fmla="*/ 0 w 1323221"/>
              <a:gd name="connsiteY4" fmla="*/ 306768 h 306768"/>
              <a:gd name="connsiteX5" fmla="*/ 0 w 1323221"/>
              <a:gd name="connsiteY5" fmla="*/ 0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221" h="306768">
                <a:moveTo>
                  <a:pt x="0" y="0"/>
                </a:moveTo>
                <a:lnTo>
                  <a:pt x="1123135" y="0"/>
                </a:lnTo>
                <a:lnTo>
                  <a:pt x="1323221" y="306126"/>
                </a:lnTo>
                <a:lnTo>
                  <a:pt x="1156413" y="306768"/>
                </a:lnTo>
                <a:lnTo>
                  <a:pt x="0" y="306768"/>
                </a:lnTo>
                <a:lnTo>
                  <a:pt x="0" y="0"/>
                </a:lnTo>
                <a:close/>
              </a:path>
            </a:pathLst>
          </a:custGeom>
          <a:solidFill>
            <a:srgbClr val="DAD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07EF7D-9AAF-2630-9E53-595AA78D7F42}"/>
              </a:ext>
            </a:extLst>
          </p:cNvPr>
          <p:cNvSpPr txBox="1">
            <a:spLocks/>
          </p:cNvSpPr>
          <p:nvPr userDrawn="1"/>
        </p:nvSpPr>
        <p:spPr>
          <a:xfrm>
            <a:off x="-79857" y="-135491"/>
            <a:ext cx="4246504" cy="7685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rgbClr val="0C0E25"/>
                </a:solidFill>
              </a:rPr>
              <a:t>IANUS team 1/2</a:t>
            </a:r>
            <a:endParaRPr lang="en-CY" sz="3200">
              <a:solidFill>
                <a:srgbClr val="0C0E25"/>
              </a:solidFill>
            </a:endParaRPr>
          </a:p>
        </p:txBody>
      </p:sp>
      <p:sp>
        <p:nvSpPr>
          <p:cNvPr id="11" name="Google Shape;98;p16">
            <a:extLst>
              <a:ext uri="{FF2B5EF4-FFF2-40B4-BE49-F238E27FC236}">
                <a16:creationId xmlns:a16="http://schemas.microsoft.com/office/drawing/2014/main" id="{F29F2BD4-9AC3-EC76-9AE7-005C40261FCB}"/>
              </a:ext>
            </a:extLst>
          </p:cNvPr>
          <p:cNvSpPr/>
          <p:nvPr userDrawn="1"/>
        </p:nvSpPr>
        <p:spPr>
          <a:xfrm>
            <a:off x="828384" y="1792798"/>
            <a:ext cx="3214897" cy="7685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 &amp; Director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 err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Georgios Kioumourtzis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(PhD, MSc)</a:t>
            </a:r>
            <a:b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Executive Officer </a:t>
            </a:r>
            <a:br>
              <a:rPr lang="en-GB" sz="110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gk@ianus-technologies.com</a:t>
            </a:r>
            <a:endParaRPr lang="en-GB" sz="1100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98;p16">
            <a:extLst>
              <a:ext uri="{FF2B5EF4-FFF2-40B4-BE49-F238E27FC236}">
                <a16:creationId xmlns:a16="http://schemas.microsoft.com/office/drawing/2014/main" id="{9960E934-91D3-6383-62D9-80F4D7F794BC}"/>
              </a:ext>
            </a:extLst>
          </p:cNvPr>
          <p:cNvSpPr/>
          <p:nvPr userDrawn="1"/>
        </p:nvSpPr>
        <p:spPr>
          <a:xfrm>
            <a:off x="6128082" y="3667386"/>
            <a:ext cx="2948966" cy="8909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Scientist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Evangelos Michos 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(MEng)</a:t>
            </a:r>
            <a:b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Engineering and Informatics</a:t>
            </a:r>
            <a:b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e.michos@ianus-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l-GR" sz="1100" b="0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98;p16">
            <a:extLst>
              <a:ext uri="{FF2B5EF4-FFF2-40B4-BE49-F238E27FC236}">
                <a16:creationId xmlns:a16="http://schemas.microsoft.com/office/drawing/2014/main" id="{5EF34ABF-368D-6B27-5D18-97F652AC0FDB}"/>
              </a:ext>
            </a:extLst>
          </p:cNvPr>
          <p:cNvSpPr/>
          <p:nvPr userDrawn="1"/>
        </p:nvSpPr>
        <p:spPr>
          <a:xfrm>
            <a:off x="4520633" y="1789428"/>
            <a:ext cx="3214897" cy="77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 err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Andria Hadjithekli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(PhD, MSc, AMRSC)</a:t>
            </a:r>
            <a:b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Chemistry, Forensics Science</a:t>
            </a:r>
            <a:b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a.hadjithekli@ianus-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l-GR" sz="1100" b="0" i="0" u="none" strike="noStrike" cap="none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821ED4-DC89-45CF-77E9-177B34B500F5}"/>
              </a:ext>
            </a:extLst>
          </p:cNvPr>
          <p:cNvSpPr>
            <a:spLocks/>
          </p:cNvSpPr>
          <p:nvPr userDrawn="1"/>
        </p:nvSpPr>
        <p:spPr>
          <a:xfrm rot="-2700000">
            <a:off x="7185035" y="2771559"/>
            <a:ext cx="851496" cy="851496"/>
          </a:xfrm>
          <a:prstGeom prst="roundRect">
            <a:avLst/>
          </a:prstGeom>
          <a:blipFill dpi="0" rotWithShape="0">
            <a:blip r:embed="rId5"/>
            <a:srcRect/>
            <a:stretch>
              <a:fillRect l="-26000" t="-12000" r="-23000" b="-43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16" name="Google Shape;98;p16">
            <a:extLst>
              <a:ext uri="{FF2B5EF4-FFF2-40B4-BE49-F238E27FC236}">
                <a16:creationId xmlns:a16="http://schemas.microsoft.com/office/drawing/2014/main" id="{EC86FD82-83FF-6AB1-D959-EDE9C76C775E}"/>
              </a:ext>
            </a:extLst>
          </p:cNvPr>
          <p:cNvSpPr/>
          <p:nvPr userDrawn="1"/>
        </p:nvSpPr>
        <p:spPr>
          <a:xfrm>
            <a:off x="8212881" y="1789428"/>
            <a:ext cx="3214897" cy="77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Technology Officer</a:t>
            </a:r>
            <a:b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Eirini Barri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(MEng)</a:t>
            </a:r>
            <a:b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Engineering and Informatics</a:t>
            </a:r>
            <a:b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e.barri@ianus-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r>
              <a:rPr lang="pl" sz="1100" i="0" u="none" strike="noStrike" cap="none">
                <a:solidFill>
                  <a:srgbClr val="293B59"/>
                </a:solidFill>
              </a:rPr>
              <a:t>   </a:t>
            </a:r>
            <a:endParaRPr sz="1100" i="0" u="none" strike="noStrike" cap="none">
              <a:solidFill>
                <a:srgbClr val="293B59"/>
              </a:solidFill>
            </a:endParaRPr>
          </a:p>
        </p:txBody>
      </p:sp>
      <p:sp>
        <p:nvSpPr>
          <p:cNvPr id="19" name="Google Shape;98;p16">
            <a:extLst>
              <a:ext uri="{FF2B5EF4-FFF2-40B4-BE49-F238E27FC236}">
                <a16:creationId xmlns:a16="http://schemas.microsoft.com/office/drawing/2014/main" id="{132C875D-A65C-D4A0-127C-F5CD479A9060}"/>
              </a:ext>
            </a:extLst>
          </p:cNvPr>
          <p:cNvSpPr/>
          <p:nvPr userDrawn="1"/>
        </p:nvSpPr>
        <p:spPr>
          <a:xfrm>
            <a:off x="3119310" y="3671567"/>
            <a:ext cx="2917237" cy="887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Officer/Cybersecurity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Grigorios Malamis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Cybersecurity, Cryptography &amp; Informational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g.malamis@ianus-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GB" sz="1100" b="0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B88AEA8-8F19-5FAC-5D31-EE65C4601DCC}"/>
              </a:ext>
            </a:extLst>
          </p:cNvPr>
          <p:cNvSpPr>
            <a:spLocks/>
          </p:cNvSpPr>
          <p:nvPr userDrawn="1"/>
        </p:nvSpPr>
        <p:spPr>
          <a:xfrm rot="-2700000">
            <a:off x="4140232" y="2771559"/>
            <a:ext cx="851496" cy="851496"/>
          </a:xfrm>
          <a:prstGeom prst="roundRect">
            <a:avLst/>
          </a:prstGeom>
          <a:blipFill dpi="0" rotWithShape="0">
            <a:blip r:embed="rId8"/>
            <a:srcRect/>
            <a:stretch>
              <a:fillRect l="-17000" r="-17000" b="-21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Y"/>
          </a:p>
        </p:txBody>
      </p:sp>
      <p:sp>
        <p:nvSpPr>
          <p:cNvPr id="26" name="Google Shape;98;p16">
            <a:extLst>
              <a:ext uri="{FF2B5EF4-FFF2-40B4-BE49-F238E27FC236}">
                <a16:creationId xmlns:a16="http://schemas.microsoft.com/office/drawing/2014/main" id="{7D7A458C-2734-FA18-957C-32555ADDBCF5}"/>
              </a:ext>
            </a:extLst>
          </p:cNvPr>
          <p:cNvSpPr/>
          <p:nvPr userDrawn="1"/>
        </p:nvSpPr>
        <p:spPr>
          <a:xfrm>
            <a:off x="110538" y="5669503"/>
            <a:ext cx="2917237" cy="7715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Jr. Software Developer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100" b="1" err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Lampros</a:t>
            </a:r>
            <a:r>
              <a:rPr lang="en-US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err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Pitsillos</a:t>
            </a:r>
            <a:r>
              <a:rPr lang="en-US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(BSc)</a:t>
            </a:r>
            <a:br>
              <a:rPr lang="en-US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  <a:br>
              <a:rPr lang="en-US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l.pitsillos</a:t>
            </a:r>
            <a:r>
              <a:rPr lang="en-US" sz="1100" b="0" u="sng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@ianus-technologies.com</a:t>
            </a:r>
          </a:p>
        </p:txBody>
      </p:sp>
      <p:sp>
        <p:nvSpPr>
          <p:cNvPr id="29" name="Google Shape;98;p16">
            <a:extLst>
              <a:ext uri="{FF2B5EF4-FFF2-40B4-BE49-F238E27FC236}">
                <a16:creationId xmlns:a16="http://schemas.microsoft.com/office/drawing/2014/main" id="{E5F74A80-8A41-9BBF-A0E0-D2FAFB5BD146}"/>
              </a:ext>
            </a:extLst>
          </p:cNvPr>
          <p:cNvSpPr/>
          <p:nvPr userDrawn="1"/>
        </p:nvSpPr>
        <p:spPr>
          <a:xfrm>
            <a:off x="3132402" y="5669131"/>
            <a:ext cx="2904146" cy="77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UI/UX Designer</a:t>
            </a:r>
            <a:endParaRPr lang="en-GB" sz="1100" b="0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Evelyn Tarwireyi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 Design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e.tarwireyi@ianus-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l-GR" sz="1100" b="0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98;p16">
            <a:extLst>
              <a:ext uri="{FF2B5EF4-FFF2-40B4-BE49-F238E27FC236}">
                <a16:creationId xmlns:a16="http://schemas.microsoft.com/office/drawing/2014/main" id="{C6C175AE-D455-049A-8497-53C912AC9D33}"/>
              </a:ext>
            </a:extLst>
          </p:cNvPr>
          <p:cNvSpPr/>
          <p:nvPr userDrawn="1"/>
        </p:nvSpPr>
        <p:spPr>
          <a:xfrm>
            <a:off x="9168582" y="3667386"/>
            <a:ext cx="2894662" cy="887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Business/Accounting Administrator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 Theologou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Public Administration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secretary@ianus-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GB" sz="1100" b="0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DD85211-9999-F9D0-21AF-3DD8D643D058}"/>
              </a:ext>
            </a:extLst>
          </p:cNvPr>
          <p:cNvSpPr>
            <a:spLocks/>
          </p:cNvSpPr>
          <p:nvPr userDrawn="1"/>
        </p:nvSpPr>
        <p:spPr>
          <a:xfrm rot="-2700000">
            <a:off x="7176650" y="4758111"/>
            <a:ext cx="851496" cy="851496"/>
          </a:xfrm>
          <a:prstGeom prst="roundRect">
            <a:avLst/>
          </a:prstGeom>
          <a:blipFill dpi="0" rotWithShape="0">
            <a:blip r:embed="rId11"/>
            <a:srcRect/>
            <a:stretch>
              <a:fillRect l="-12000" r="-2000" b="-19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Y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2287DE7-7CD1-504A-3E30-41D939A1AE95}"/>
              </a:ext>
            </a:extLst>
          </p:cNvPr>
          <p:cNvSpPr>
            <a:spLocks/>
          </p:cNvSpPr>
          <p:nvPr userDrawn="1"/>
        </p:nvSpPr>
        <p:spPr>
          <a:xfrm rot="-2700000">
            <a:off x="1999929" y="869181"/>
            <a:ext cx="851496" cy="851496"/>
          </a:xfrm>
          <a:prstGeom prst="roundRect">
            <a:avLst/>
          </a:prstGeom>
          <a:blipFill dpi="0" rotWithShape="0">
            <a:blip r:embed="rId12"/>
            <a:srcRect/>
            <a:stretch>
              <a:fillRect l="-25000" t="-27000" r="-22000" b="-14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4DB9F17-4309-9137-3A30-1411CA518917}"/>
              </a:ext>
            </a:extLst>
          </p:cNvPr>
          <p:cNvSpPr>
            <a:spLocks/>
          </p:cNvSpPr>
          <p:nvPr userDrawn="1"/>
        </p:nvSpPr>
        <p:spPr>
          <a:xfrm rot="-2700000">
            <a:off x="5607986" y="869182"/>
            <a:ext cx="851496" cy="851496"/>
          </a:xfrm>
          <a:prstGeom prst="roundRect">
            <a:avLst/>
          </a:prstGeom>
          <a:blipFill dpi="0" rotWithShape="0">
            <a:blip r:embed="rId13"/>
            <a:srcRect/>
            <a:stretch>
              <a:fillRect l="-19000" t="-14000" r="-26000" b="-17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67027ED-EF29-D1DB-4E9D-8F0A774AFE2E}"/>
              </a:ext>
            </a:extLst>
          </p:cNvPr>
          <p:cNvSpPr>
            <a:spLocks/>
          </p:cNvSpPr>
          <p:nvPr userDrawn="1"/>
        </p:nvSpPr>
        <p:spPr>
          <a:xfrm rot="-2700000">
            <a:off x="9404737" y="859742"/>
            <a:ext cx="851496" cy="851496"/>
          </a:xfrm>
          <a:prstGeom prst="roundRect">
            <a:avLst/>
          </a:prstGeom>
          <a:blipFill dpi="0" rotWithShape="0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F4DA9A-F338-57C6-9003-D1341C89EFF9}"/>
              </a:ext>
            </a:extLst>
          </p:cNvPr>
          <p:cNvSpPr>
            <a:spLocks/>
          </p:cNvSpPr>
          <p:nvPr userDrawn="1"/>
        </p:nvSpPr>
        <p:spPr>
          <a:xfrm rot="-2700000">
            <a:off x="1143408" y="4756491"/>
            <a:ext cx="851496" cy="851496"/>
          </a:xfrm>
          <a:prstGeom prst="roundRect">
            <a:avLst/>
          </a:prstGeom>
          <a:blipFill dpi="0" rotWithShape="0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t="-5000" r="-1000" b="-4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8FC9FFF-DDF9-1E89-05AB-D225AA7C6C0B}"/>
              </a:ext>
            </a:extLst>
          </p:cNvPr>
          <p:cNvSpPr>
            <a:spLocks/>
          </p:cNvSpPr>
          <p:nvPr userDrawn="1"/>
        </p:nvSpPr>
        <p:spPr>
          <a:xfrm rot="-2700000">
            <a:off x="4158727" y="4756491"/>
            <a:ext cx="851496" cy="851496"/>
          </a:xfrm>
          <a:prstGeom prst="roundRect">
            <a:avLst/>
          </a:prstGeom>
          <a:blipFill dpi="0" rotWithShape="0">
            <a:blip r:embed="rId16"/>
            <a:srcRect/>
            <a:stretch>
              <a:fillRect l="-20000" t="-4000" r="-19000" b="-26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23BD0AE-FD37-2236-0419-14BB7D429FFF}"/>
              </a:ext>
            </a:extLst>
          </p:cNvPr>
          <p:cNvSpPr>
            <a:spLocks/>
          </p:cNvSpPr>
          <p:nvPr userDrawn="1"/>
        </p:nvSpPr>
        <p:spPr>
          <a:xfrm rot="-2700000">
            <a:off x="10134000" y="2779194"/>
            <a:ext cx="851496" cy="851496"/>
          </a:xfrm>
          <a:prstGeom prst="roundRect">
            <a:avLst/>
          </a:prstGeom>
          <a:blipFill dpi="0" rotWithShape="0">
            <a:blip r:embed="rId17"/>
            <a:srcRect/>
            <a:stretch>
              <a:fillRect l="-28000" t="-11000" r="-29000" b="-20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84950AF-2067-8AFE-963E-9FEAEDFB5ABE}"/>
              </a:ext>
            </a:extLst>
          </p:cNvPr>
          <p:cNvSpPr/>
          <p:nvPr userDrawn="1"/>
        </p:nvSpPr>
        <p:spPr>
          <a:xfrm>
            <a:off x="1" y="6551232"/>
            <a:ext cx="1237513" cy="309150"/>
          </a:xfrm>
          <a:custGeom>
            <a:avLst/>
            <a:gdLst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428308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  <a:gd name="connsiteX0" fmla="*/ 0 w 1529756"/>
              <a:gd name="connsiteY0" fmla="*/ 0 h 306768"/>
              <a:gd name="connsiteX1" fmla="*/ 1123135 w 1529756"/>
              <a:gd name="connsiteY1" fmla="*/ 0 h 306768"/>
              <a:gd name="connsiteX2" fmla="*/ 1429260 w 1529756"/>
              <a:gd name="connsiteY2" fmla="*/ 306126 h 306768"/>
              <a:gd name="connsiteX3" fmla="*/ 1529756 w 1529756"/>
              <a:gd name="connsiteY3" fmla="*/ 306768 h 306768"/>
              <a:gd name="connsiteX4" fmla="*/ 0 w 1529756"/>
              <a:gd name="connsiteY4" fmla="*/ 306768 h 306768"/>
              <a:gd name="connsiteX5" fmla="*/ 0 w 1529756"/>
              <a:gd name="connsiteY5" fmla="*/ 0 h 306768"/>
              <a:gd name="connsiteX0" fmla="*/ 0 w 1530710"/>
              <a:gd name="connsiteY0" fmla="*/ 0 h 306768"/>
              <a:gd name="connsiteX1" fmla="*/ 1123135 w 1530710"/>
              <a:gd name="connsiteY1" fmla="*/ 0 h 306768"/>
              <a:gd name="connsiteX2" fmla="*/ 1530710 w 1530710"/>
              <a:gd name="connsiteY2" fmla="*/ 306126 h 306768"/>
              <a:gd name="connsiteX3" fmla="*/ 1529756 w 1530710"/>
              <a:gd name="connsiteY3" fmla="*/ 306768 h 306768"/>
              <a:gd name="connsiteX4" fmla="*/ 0 w 1530710"/>
              <a:gd name="connsiteY4" fmla="*/ 306768 h 306768"/>
              <a:gd name="connsiteX5" fmla="*/ 0 w 1530710"/>
              <a:gd name="connsiteY5" fmla="*/ 0 h 306768"/>
              <a:gd name="connsiteX0" fmla="*/ 0 w 1550643"/>
              <a:gd name="connsiteY0" fmla="*/ 0 h 309149"/>
              <a:gd name="connsiteX1" fmla="*/ 1123135 w 1550643"/>
              <a:gd name="connsiteY1" fmla="*/ 0 h 309149"/>
              <a:gd name="connsiteX2" fmla="*/ 1530710 w 1550643"/>
              <a:gd name="connsiteY2" fmla="*/ 306126 h 309149"/>
              <a:gd name="connsiteX3" fmla="*/ 1550643 w 1550643"/>
              <a:gd name="connsiteY3" fmla="*/ 309149 h 309149"/>
              <a:gd name="connsiteX4" fmla="*/ 0 w 1550643"/>
              <a:gd name="connsiteY4" fmla="*/ 306768 h 309149"/>
              <a:gd name="connsiteX5" fmla="*/ 0 w 1550643"/>
              <a:gd name="connsiteY5" fmla="*/ 0 h 309149"/>
              <a:gd name="connsiteX0" fmla="*/ 0 w 1550643"/>
              <a:gd name="connsiteY0" fmla="*/ 0 h 309149"/>
              <a:gd name="connsiteX1" fmla="*/ 1123135 w 1550643"/>
              <a:gd name="connsiteY1" fmla="*/ 0 h 309149"/>
              <a:gd name="connsiteX2" fmla="*/ 1545628 w 1550643"/>
              <a:gd name="connsiteY2" fmla="*/ 303745 h 309149"/>
              <a:gd name="connsiteX3" fmla="*/ 1550643 w 1550643"/>
              <a:gd name="connsiteY3" fmla="*/ 309149 h 309149"/>
              <a:gd name="connsiteX4" fmla="*/ 0 w 1550643"/>
              <a:gd name="connsiteY4" fmla="*/ 306768 h 309149"/>
              <a:gd name="connsiteX5" fmla="*/ 0 w 1550643"/>
              <a:gd name="connsiteY5" fmla="*/ 0 h 30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0643" h="309149">
                <a:moveTo>
                  <a:pt x="0" y="0"/>
                </a:moveTo>
                <a:lnTo>
                  <a:pt x="1123135" y="0"/>
                </a:lnTo>
                <a:lnTo>
                  <a:pt x="1545628" y="303745"/>
                </a:lnTo>
                <a:lnTo>
                  <a:pt x="1550643" y="309149"/>
                </a:lnTo>
                <a:lnTo>
                  <a:pt x="0" y="306768"/>
                </a:lnTo>
                <a:lnTo>
                  <a:pt x="0" y="0"/>
                </a:lnTo>
                <a:close/>
              </a:path>
            </a:pathLst>
          </a:custGeom>
          <a:solidFill>
            <a:srgbClr val="DAD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08354CD-4D01-B8E0-C562-9064AB1AE824}"/>
              </a:ext>
            </a:extLst>
          </p:cNvPr>
          <p:cNvSpPr/>
          <p:nvPr userDrawn="1"/>
        </p:nvSpPr>
        <p:spPr>
          <a:xfrm rot="10800000">
            <a:off x="1046017" y="6551232"/>
            <a:ext cx="10511244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C0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47" name="Google Shape;98;p16">
            <a:extLst>
              <a:ext uri="{FF2B5EF4-FFF2-40B4-BE49-F238E27FC236}">
                <a16:creationId xmlns:a16="http://schemas.microsoft.com/office/drawing/2014/main" id="{8D4AC52E-2C6F-949B-1371-F35F38847204}"/>
              </a:ext>
            </a:extLst>
          </p:cNvPr>
          <p:cNvSpPr/>
          <p:nvPr userDrawn="1"/>
        </p:nvSpPr>
        <p:spPr>
          <a:xfrm>
            <a:off x="110538" y="3668256"/>
            <a:ext cx="2917237" cy="887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Georgiou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Business Officer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0" u="sng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cbo@ianus-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 u="sng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.com</a:t>
            </a:r>
            <a:endParaRPr lang="en-GB" sz="1100" b="0" u="sng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82DBF89-D01D-F38F-E66C-748799BF4C77}"/>
              </a:ext>
            </a:extLst>
          </p:cNvPr>
          <p:cNvSpPr>
            <a:spLocks/>
          </p:cNvSpPr>
          <p:nvPr userDrawn="1"/>
        </p:nvSpPr>
        <p:spPr>
          <a:xfrm rot="18900000">
            <a:off x="1146053" y="2771559"/>
            <a:ext cx="851496" cy="851496"/>
          </a:xfrm>
          <a:prstGeom prst="roundRect">
            <a:avLst/>
          </a:prstGeom>
          <a:blipFill dpi="0" rotWithShape="0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0" t="-10000" r="-20000" b="-27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2" name="Google Shape;98;p16">
            <a:extLst>
              <a:ext uri="{FF2B5EF4-FFF2-40B4-BE49-F238E27FC236}">
                <a16:creationId xmlns:a16="http://schemas.microsoft.com/office/drawing/2014/main" id="{93F878BA-C248-0597-6009-479114A467B6}"/>
              </a:ext>
            </a:extLst>
          </p:cNvPr>
          <p:cNvSpPr/>
          <p:nvPr userDrawn="1"/>
        </p:nvSpPr>
        <p:spPr>
          <a:xfrm>
            <a:off x="9159098" y="5669131"/>
            <a:ext cx="2904146" cy="7781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100" b="1">
                <a:solidFill>
                  <a:srgbClr val="293B59"/>
                </a:solidFill>
              </a:rPr>
              <a:t>UX Architect</a:t>
            </a:r>
            <a:endParaRPr lang="el-GR" sz="1100" b="1">
              <a:solidFill>
                <a:srgbClr val="293B5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Alexandros </a:t>
            </a:r>
            <a:r>
              <a:rPr lang="en-GB" sz="1100" b="1" err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Toumpin</a:t>
            </a:r>
            <a:r>
              <a:rPr lang="el-GR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</a:t>
            </a:r>
            <a:r>
              <a:rPr lang="en-US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Human-Computer Interaction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</a:t>
            </a:r>
            <a:r>
              <a:rPr lang="en-US" sz="1100" b="0" err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toumpin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GB" sz="1100" b="0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97F6B8-29B4-161F-6C91-DF9392EA9B43}"/>
              </a:ext>
            </a:extLst>
          </p:cNvPr>
          <p:cNvSpPr>
            <a:spLocks/>
          </p:cNvSpPr>
          <p:nvPr userDrawn="1"/>
        </p:nvSpPr>
        <p:spPr>
          <a:xfrm rot="-2700000">
            <a:off x="10185423" y="4758111"/>
            <a:ext cx="851496" cy="851496"/>
          </a:xfrm>
          <a:prstGeom prst="roundRect">
            <a:avLst/>
          </a:prstGeom>
          <a:blipFill dpi="0" rotWithShape="0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t="-9000" r="-12000" b="-5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812078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EAM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41CB71F-2752-1DF7-6678-21DA0555C687}"/>
              </a:ext>
            </a:extLst>
          </p:cNvPr>
          <p:cNvGrpSpPr/>
          <p:nvPr userDrawn="1"/>
        </p:nvGrpSpPr>
        <p:grpSpPr>
          <a:xfrm>
            <a:off x="86528" y="2726606"/>
            <a:ext cx="2833654" cy="1813819"/>
            <a:chOff x="86528" y="2726606"/>
            <a:chExt cx="2833654" cy="1813819"/>
          </a:xfrm>
        </p:grpSpPr>
        <p:sp>
          <p:nvSpPr>
            <p:cNvPr id="20" name="Google Shape;98;p16">
              <a:extLst>
                <a:ext uri="{FF2B5EF4-FFF2-40B4-BE49-F238E27FC236}">
                  <a16:creationId xmlns:a16="http://schemas.microsoft.com/office/drawing/2014/main" id="{6F350E6B-AEB0-AF0B-D5C1-624C63AA9FB7}"/>
                </a:ext>
              </a:extLst>
            </p:cNvPr>
            <p:cNvSpPr/>
            <p:nvPr userDrawn="1"/>
          </p:nvSpPr>
          <p:spPr>
            <a:xfrm>
              <a:off x="86528" y="3682917"/>
              <a:ext cx="2833654" cy="857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38100" dir="924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and European Affairs Researcher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 Anagnostaki </a:t>
              </a:r>
              <a: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(BS)</a:t>
              </a:r>
              <a:br>
                <a:rPr lang="en-GB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and European Affairs </a:t>
              </a:r>
              <a:b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100" b="0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g.anagnostaki@ianus-</a:t>
              </a:r>
              <a:r>
                <a:rPr lang="en-GB" sz="1100" u="sng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technologies</a:t>
              </a:r>
              <a:r>
                <a:rPr lang="en-GB" sz="1100" b="0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.com</a:t>
              </a:r>
              <a:endPara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653ED5B-2330-6F20-A96E-863F32036789}"/>
                </a:ext>
              </a:extLst>
            </p:cNvPr>
            <p:cNvSpPr>
              <a:spLocks/>
            </p:cNvSpPr>
            <p:nvPr userDrawn="1"/>
          </p:nvSpPr>
          <p:spPr>
            <a:xfrm rot="-2700000">
              <a:off x="1038991" y="2726606"/>
              <a:ext cx="851496" cy="851496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24000" t="-9000" r="-28000" b="-57000"/>
              </a:stretch>
            </a:blipFill>
            <a:ln>
              <a:noFill/>
            </a:ln>
            <a:effectLst>
              <a:outerShdw blurRad="152400" dist="38100" dir="8100000" sx="101000" sy="101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</p:grpSp>
      <p:sp>
        <p:nvSpPr>
          <p:cNvPr id="27" name="Google Shape;98;p16">
            <a:extLst>
              <a:ext uri="{FF2B5EF4-FFF2-40B4-BE49-F238E27FC236}">
                <a16:creationId xmlns:a16="http://schemas.microsoft.com/office/drawing/2014/main" id="{B91B22CF-6163-1665-E1BC-CC4A248A911D}"/>
              </a:ext>
            </a:extLst>
          </p:cNvPr>
          <p:cNvSpPr/>
          <p:nvPr userDrawn="1"/>
        </p:nvSpPr>
        <p:spPr>
          <a:xfrm>
            <a:off x="1020049" y="1785126"/>
            <a:ext cx="2959070" cy="774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Development Manager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Panagiotis Papanikolaou</a:t>
            </a:r>
            <a:r>
              <a:rPr lang="el-GR" sz="1100" b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Development </a:t>
            </a:r>
            <a:b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 u="sng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p.papanikolaou@ianus-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 u="sng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.com </a:t>
            </a:r>
            <a:endParaRPr lang="el-GR" sz="1100" b="0" u="sng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A1C85C6-9AFD-C017-1305-5F70DD62ECD8}"/>
              </a:ext>
            </a:extLst>
          </p:cNvPr>
          <p:cNvSpPr>
            <a:spLocks/>
          </p:cNvSpPr>
          <p:nvPr userDrawn="1"/>
        </p:nvSpPr>
        <p:spPr>
          <a:xfrm rot="-2700000">
            <a:off x="2073836" y="839442"/>
            <a:ext cx="851496" cy="851496"/>
          </a:xfrm>
          <a:prstGeom prst="roundRect">
            <a:avLst/>
          </a:prstGeom>
          <a:blipFill dpi="0" rotWithShape="0">
            <a:blip r:embed="rId4"/>
            <a:srcRect/>
            <a:stretch>
              <a:fillRect l="-18000" t="-1000" r="-18000" b="-26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30" name="Google Shape;98;p16">
            <a:extLst>
              <a:ext uri="{FF2B5EF4-FFF2-40B4-BE49-F238E27FC236}">
                <a16:creationId xmlns:a16="http://schemas.microsoft.com/office/drawing/2014/main" id="{66792CBB-458B-9273-2AEF-1B1E6235696E}"/>
              </a:ext>
            </a:extLst>
          </p:cNvPr>
          <p:cNvSpPr/>
          <p:nvPr userDrawn="1"/>
        </p:nvSpPr>
        <p:spPr>
          <a:xfrm>
            <a:off x="4613583" y="1785125"/>
            <a:ext cx="2959070" cy="774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Training Officer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Kioumourtzi 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(PhD c., MEd, MSc)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E-Learning, Educational Policies</a:t>
            </a:r>
            <a:b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m.kioumourtzi@ianus-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l-GR" sz="1100" b="0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842F6CE-6FA1-5C12-CA39-4FFA5E053C83}"/>
              </a:ext>
            </a:extLst>
          </p:cNvPr>
          <p:cNvSpPr>
            <a:spLocks/>
          </p:cNvSpPr>
          <p:nvPr userDrawn="1"/>
        </p:nvSpPr>
        <p:spPr>
          <a:xfrm rot="-2700000">
            <a:off x="5667370" y="874997"/>
            <a:ext cx="851496" cy="851496"/>
          </a:xfrm>
          <a:prstGeom prst="roundRect">
            <a:avLst/>
          </a:prstGeom>
          <a:blipFill dpi="0" rotWithShape="0">
            <a:blip r:embed="rId6"/>
            <a:srcRect/>
            <a:stretch>
              <a:fillRect l="-2000" t="-1000" r="-22000" b="-26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34" name="Google Shape;98;p16">
            <a:extLst>
              <a:ext uri="{FF2B5EF4-FFF2-40B4-BE49-F238E27FC236}">
                <a16:creationId xmlns:a16="http://schemas.microsoft.com/office/drawing/2014/main" id="{BC223371-F798-917A-7959-398C1A2BFC69}"/>
              </a:ext>
            </a:extLst>
          </p:cNvPr>
          <p:cNvSpPr/>
          <p:nvPr userDrawn="1"/>
        </p:nvSpPr>
        <p:spPr>
          <a:xfrm>
            <a:off x="8234108" y="1785125"/>
            <a:ext cx="2959070" cy="7746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i-FI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AI/ML Scientist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fi-FI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Katerina Nikolaidou </a:t>
            </a:r>
            <a:r>
              <a:rPr lang="fi-FI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fi-FI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&amp; </a:t>
            </a:r>
            <a:r>
              <a:rPr lang="en-US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i-FI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ommunications engineering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k.nikolaidou@ianus-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fi-FI" sz="1100" b="1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67D3F6-AB54-E624-9100-85DDE23E72B5}"/>
              </a:ext>
            </a:extLst>
          </p:cNvPr>
          <p:cNvSpPr>
            <a:spLocks/>
          </p:cNvSpPr>
          <p:nvPr userDrawn="1"/>
        </p:nvSpPr>
        <p:spPr>
          <a:xfrm rot="-2700000">
            <a:off x="9287895" y="850943"/>
            <a:ext cx="851496" cy="851496"/>
          </a:xfrm>
          <a:prstGeom prst="roundRect">
            <a:avLst/>
          </a:prstGeom>
          <a:blipFill dpi="0" rotWithShape="0">
            <a:blip r:embed="rId8"/>
            <a:srcRect/>
            <a:stretch>
              <a:fillRect l="-14000" t="-1000" r="-30000" b="-34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22" name="Google Shape;98;p16">
            <a:extLst>
              <a:ext uri="{FF2B5EF4-FFF2-40B4-BE49-F238E27FC236}">
                <a16:creationId xmlns:a16="http://schemas.microsoft.com/office/drawing/2014/main" id="{A464638B-3A3E-BB69-6191-39108796AA04}"/>
              </a:ext>
            </a:extLst>
          </p:cNvPr>
          <p:cNvSpPr/>
          <p:nvPr userDrawn="1"/>
        </p:nvSpPr>
        <p:spPr>
          <a:xfrm>
            <a:off x="1040966" y="5635645"/>
            <a:ext cx="2917237" cy="780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Software Developer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Georgios Georgiou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(BSc)</a:t>
            </a:r>
            <a:b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 </a:t>
            </a:r>
            <a:b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g.georgiou@ianus-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l-GR" sz="1100" b="0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98;p16">
            <a:extLst>
              <a:ext uri="{FF2B5EF4-FFF2-40B4-BE49-F238E27FC236}">
                <a16:creationId xmlns:a16="http://schemas.microsoft.com/office/drawing/2014/main" id="{DDA78179-27C8-3D16-A539-5DF0E72359DB}"/>
              </a:ext>
            </a:extLst>
          </p:cNvPr>
          <p:cNvSpPr/>
          <p:nvPr userDrawn="1"/>
        </p:nvSpPr>
        <p:spPr>
          <a:xfrm>
            <a:off x="4605651" y="5644773"/>
            <a:ext cx="2974934" cy="780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Software Developer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Krasopoulos </a:t>
            </a: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(BSE)</a:t>
            </a:r>
            <a:b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Engineer</a:t>
            </a:r>
            <a:b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g.krasopoulos@ianus-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l-GR" sz="1100" b="0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E65ECB-2884-39B8-C86E-71F18CD624CF}"/>
              </a:ext>
            </a:extLst>
          </p:cNvPr>
          <p:cNvGrpSpPr/>
          <p:nvPr userDrawn="1"/>
        </p:nvGrpSpPr>
        <p:grpSpPr>
          <a:xfrm>
            <a:off x="9167454" y="2726606"/>
            <a:ext cx="2946627" cy="1812891"/>
            <a:chOff x="9187470" y="2726606"/>
            <a:chExt cx="2946627" cy="1812891"/>
          </a:xfrm>
        </p:grpSpPr>
        <p:sp>
          <p:nvSpPr>
            <p:cNvPr id="19" name="Google Shape;98;p16">
              <a:extLst>
                <a:ext uri="{FF2B5EF4-FFF2-40B4-BE49-F238E27FC236}">
                  <a16:creationId xmlns:a16="http://schemas.microsoft.com/office/drawing/2014/main" id="{CFAE0D18-748D-4248-63C4-D1A9BE9DB07A}"/>
                </a:ext>
              </a:extLst>
            </p:cNvPr>
            <p:cNvSpPr/>
            <p:nvPr userDrawn="1"/>
          </p:nvSpPr>
          <p:spPr>
            <a:xfrm>
              <a:off x="9187470" y="3670896"/>
              <a:ext cx="2946627" cy="868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38100" dir="924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Analyst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lang="en-GB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</a:t>
              </a:r>
              <a:r>
                <a:rPr lang="en-US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1100" b="1" err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telis</a:t>
              </a:r>
              <a:r>
                <a:rPr lang="en-GB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b="1" err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Gryparis</a:t>
              </a:r>
              <a:endPara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Mathematician / Data Analyst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  <a:tabLst/>
                <a:defRPr/>
              </a:pPr>
              <a:r>
                <a:rPr lang="en-GB" sz="1100" b="0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p.gryparis@ianus-</a:t>
              </a:r>
              <a:r>
                <a:rPr lang="en-GB" sz="1100" u="sng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technologies</a:t>
              </a:r>
              <a:r>
                <a:rPr lang="en-GB" sz="1100" b="0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.com</a:t>
              </a:r>
              <a:endPara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93C1A2C-9724-8F4E-2B4C-628A55B7A115}"/>
                </a:ext>
              </a:extLst>
            </p:cNvPr>
            <p:cNvSpPr>
              <a:spLocks/>
            </p:cNvSpPr>
            <p:nvPr userDrawn="1"/>
          </p:nvSpPr>
          <p:spPr>
            <a:xfrm rot="-2700000">
              <a:off x="10139934" y="2726606"/>
              <a:ext cx="851496" cy="851496"/>
            </a:xfrm>
            <a:prstGeom prst="roundRect">
              <a:avLst/>
            </a:prstGeom>
            <a:blipFill dpi="0" rotWithShape="0">
              <a:blip r:embed="rId12"/>
              <a:srcRect/>
              <a:stretch>
                <a:fillRect l="-14000" t="-16000" r="-14000" b="-18000"/>
              </a:stretch>
            </a:blipFill>
            <a:ln>
              <a:noFill/>
            </a:ln>
            <a:effectLst>
              <a:outerShdw blurRad="152400" dist="38100" dir="8100000" sx="101000" sy="101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</p:grpSp>
      <p:sp>
        <p:nvSpPr>
          <p:cNvPr id="36" name="Google Shape;98;p16">
            <a:extLst>
              <a:ext uri="{FF2B5EF4-FFF2-40B4-BE49-F238E27FC236}">
                <a16:creationId xmlns:a16="http://schemas.microsoft.com/office/drawing/2014/main" id="{E5DB0694-EFEF-A9DB-28FB-EF55F7372074}"/>
              </a:ext>
            </a:extLst>
          </p:cNvPr>
          <p:cNvSpPr/>
          <p:nvPr userDrawn="1"/>
        </p:nvSpPr>
        <p:spPr>
          <a:xfrm>
            <a:off x="8240330" y="5651554"/>
            <a:ext cx="2946627" cy="780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924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Jr. Software Developer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lang="en-GB" sz="1100" b="1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Panagiotis Abadiotakis</a:t>
            </a:r>
            <a:endParaRPr lang="en-GB" sz="1100" b="0">
              <a:solidFill>
                <a:srgbClr val="293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0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p.abadiotakis@ianus-</a:t>
            </a:r>
            <a:r>
              <a:rPr lang="en-GB" sz="1100" u="sng">
                <a:solidFill>
                  <a:srgbClr val="293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en-GB" sz="1100" b="0">
                <a:solidFill>
                  <a:srgbClr val="0A2A46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GB" sz="1100" b="0">
              <a:solidFill>
                <a:srgbClr val="0A2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E1B8848-94EE-0DA8-AA88-9C06E938A501}"/>
              </a:ext>
            </a:extLst>
          </p:cNvPr>
          <p:cNvSpPr>
            <a:spLocks/>
          </p:cNvSpPr>
          <p:nvPr userDrawn="1"/>
        </p:nvSpPr>
        <p:spPr>
          <a:xfrm rot="-2700000">
            <a:off x="9287895" y="4715848"/>
            <a:ext cx="851496" cy="851496"/>
          </a:xfrm>
          <a:prstGeom prst="roundRect">
            <a:avLst/>
          </a:prstGeom>
          <a:blipFill dpi="0" rotWithShape="0">
            <a:blip r:embed="rId14"/>
            <a:srcRect/>
            <a:stretch>
              <a:fillRect l="-2000" t="-2000" r="-29000" b="-27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DBC3C7-54B8-6C66-8FB3-6AF97B04127C}"/>
              </a:ext>
            </a:extLst>
          </p:cNvPr>
          <p:cNvGrpSpPr/>
          <p:nvPr userDrawn="1"/>
        </p:nvGrpSpPr>
        <p:grpSpPr>
          <a:xfrm>
            <a:off x="3024546" y="2726606"/>
            <a:ext cx="2917237" cy="1813819"/>
            <a:chOff x="3173482" y="2726606"/>
            <a:chExt cx="2917237" cy="1813819"/>
          </a:xfrm>
        </p:grpSpPr>
        <p:sp>
          <p:nvSpPr>
            <p:cNvPr id="21" name="Google Shape;98;p16">
              <a:extLst>
                <a:ext uri="{FF2B5EF4-FFF2-40B4-BE49-F238E27FC236}">
                  <a16:creationId xmlns:a16="http://schemas.microsoft.com/office/drawing/2014/main" id="{E61093E2-8766-905D-B9C2-27287F7C952D}"/>
                </a:ext>
              </a:extLst>
            </p:cNvPr>
            <p:cNvSpPr/>
            <p:nvPr userDrawn="1"/>
          </p:nvSpPr>
          <p:spPr>
            <a:xfrm>
              <a:off x="3173482" y="3673502"/>
              <a:ext cx="2917237" cy="866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38100" dir="924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Human Rights &amp; International Politics Researcher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Nasos Chronis </a:t>
              </a:r>
              <a: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(MSc)</a:t>
              </a:r>
              <a:b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Human Rights &amp; International Politics</a:t>
              </a:r>
              <a:br>
                <a:rPr lang="en-GB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100" b="0" u="sng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n.chronis</a:t>
              </a:r>
              <a:r>
                <a:rPr lang="en-GB" sz="1100" b="0" u="sng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@ianus-</a:t>
              </a:r>
              <a:r>
                <a:rPr lang="en-GB" sz="1100" u="sng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technologies</a:t>
              </a:r>
              <a:r>
                <a:rPr lang="en-GB" sz="1100" b="0" u="sng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.com</a:t>
              </a:r>
              <a:r>
                <a:rPr lang="pl" sz="1100" i="0" u="sng" strike="noStrike" cap="none">
                  <a:solidFill>
                    <a:srgbClr val="293B59"/>
                  </a:solidFill>
                </a:rPr>
                <a:t>  </a:t>
              </a:r>
              <a:endParaRPr sz="1100" i="0" u="sng" strike="noStrike" cap="none">
                <a:solidFill>
                  <a:srgbClr val="293B59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35B772B-2B8D-6B7F-A14E-BE17585F338D}"/>
                </a:ext>
              </a:extLst>
            </p:cNvPr>
            <p:cNvSpPr>
              <a:spLocks/>
            </p:cNvSpPr>
            <p:nvPr userDrawn="1"/>
          </p:nvSpPr>
          <p:spPr>
            <a:xfrm rot="-2700000">
              <a:off x="4125946" y="2726606"/>
              <a:ext cx="851496" cy="851496"/>
            </a:xfrm>
            <a:prstGeom prst="roundRect">
              <a:avLst/>
            </a:prstGeom>
            <a:blipFill dpi="0" rotWithShape="0">
              <a:blip r:embed="rId16"/>
              <a:srcRect/>
              <a:stretch>
                <a:fillRect l="-10000" t="-12000" r="-10000" b="-11000"/>
              </a:stretch>
            </a:blipFill>
            <a:ln>
              <a:noFill/>
            </a:ln>
            <a:effectLst>
              <a:outerShdw blurRad="152400" dist="38100" dir="8100000" sx="101000" sy="101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B23613-2327-1D26-7436-E52A1DC54646}"/>
              </a:ext>
            </a:extLst>
          </p:cNvPr>
          <p:cNvSpPr>
            <a:spLocks/>
          </p:cNvSpPr>
          <p:nvPr userDrawn="1"/>
        </p:nvSpPr>
        <p:spPr>
          <a:xfrm rot="-2700000">
            <a:off x="2073836" y="4699939"/>
            <a:ext cx="851496" cy="851496"/>
          </a:xfrm>
          <a:prstGeom prst="roundRect">
            <a:avLst/>
          </a:prstGeom>
          <a:blipFill dpi="0" rotWithShape="0">
            <a:blip r:embed="rId17"/>
            <a:srcRect/>
            <a:stretch>
              <a:fillRect l="-20000" t="-30000" r="-45000" b="-33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4339D-607E-F1B7-17CE-07666720DCF0}"/>
              </a:ext>
            </a:extLst>
          </p:cNvPr>
          <p:cNvSpPr>
            <a:spLocks/>
          </p:cNvSpPr>
          <p:nvPr userDrawn="1"/>
        </p:nvSpPr>
        <p:spPr>
          <a:xfrm rot="-2700000">
            <a:off x="5667370" y="4709067"/>
            <a:ext cx="851496" cy="851496"/>
          </a:xfrm>
          <a:prstGeom prst="roundRect">
            <a:avLst/>
          </a:prstGeom>
          <a:blipFill dpi="0" rotWithShape="0">
            <a:blip r:embed="rId18"/>
            <a:srcRect/>
            <a:stretch>
              <a:fillRect l="-14000" t="-16000" r="-19000" b="-14000"/>
            </a:stretch>
          </a:blip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7F78640-7B5C-C6B2-96D7-B7EDD0CE744E}"/>
              </a:ext>
            </a:extLst>
          </p:cNvPr>
          <p:cNvSpPr/>
          <p:nvPr userDrawn="1"/>
        </p:nvSpPr>
        <p:spPr>
          <a:xfrm>
            <a:off x="0" y="0"/>
            <a:ext cx="4587700" cy="582650"/>
          </a:xfrm>
          <a:custGeom>
            <a:avLst/>
            <a:gdLst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428308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156413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  <a:gd name="connsiteX0" fmla="*/ 0 w 1323221"/>
              <a:gd name="connsiteY0" fmla="*/ 0 h 306768"/>
              <a:gd name="connsiteX1" fmla="*/ 1123135 w 1323221"/>
              <a:gd name="connsiteY1" fmla="*/ 0 h 306768"/>
              <a:gd name="connsiteX2" fmla="*/ 1323221 w 1323221"/>
              <a:gd name="connsiteY2" fmla="*/ 306126 h 306768"/>
              <a:gd name="connsiteX3" fmla="*/ 1156413 w 1323221"/>
              <a:gd name="connsiteY3" fmla="*/ 306768 h 306768"/>
              <a:gd name="connsiteX4" fmla="*/ 0 w 1323221"/>
              <a:gd name="connsiteY4" fmla="*/ 306768 h 306768"/>
              <a:gd name="connsiteX5" fmla="*/ 0 w 1323221"/>
              <a:gd name="connsiteY5" fmla="*/ 0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221" h="306768">
                <a:moveTo>
                  <a:pt x="0" y="0"/>
                </a:moveTo>
                <a:lnTo>
                  <a:pt x="1123135" y="0"/>
                </a:lnTo>
                <a:lnTo>
                  <a:pt x="1323221" y="306126"/>
                </a:lnTo>
                <a:lnTo>
                  <a:pt x="1156413" y="306768"/>
                </a:lnTo>
                <a:lnTo>
                  <a:pt x="0" y="306768"/>
                </a:lnTo>
                <a:lnTo>
                  <a:pt x="0" y="0"/>
                </a:lnTo>
                <a:close/>
              </a:path>
            </a:pathLst>
          </a:custGeom>
          <a:solidFill>
            <a:srgbClr val="DAD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3F9E4A-52A0-80D3-E04E-9A26B804F53C}"/>
              </a:ext>
            </a:extLst>
          </p:cNvPr>
          <p:cNvSpPr txBox="1">
            <a:spLocks/>
          </p:cNvSpPr>
          <p:nvPr userDrawn="1"/>
        </p:nvSpPr>
        <p:spPr>
          <a:xfrm>
            <a:off x="-79857" y="-135491"/>
            <a:ext cx="4246504" cy="7685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rgbClr val="0C0E25"/>
                </a:solidFill>
              </a:rPr>
              <a:t>IANUS team 2/2</a:t>
            </a:r>
            <a:endParaRPr lang="en-CY" sz="3200">
              <a:solidFill>
                <a:srgbClr val="0C0E25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8A71A7C-5425-BACF-E87D-AE66C29CDA1B}"/>
              </a:ext>
            </a:extLst>
          </p:cNvPr>
          <p:cNvSpPr/>
          <p:nvPr userDrawn="1"/>
        </p:nvSpPr>
        <p:spPr>
          <a:xfrm>
            <a:off x="1" y="6551232"/>
            <a:ext cx="1237513" cy="309150"/>
          </a:xfrm>
          <a:custGeom>
            <a:avLst/>
            <a:gdLst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428308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  <a:gd name="connsiteX0" fmla="*/ 0 w 1529756"/>
              <a:gd name="connsiteY0" fmla="*/ 0 h 306768"/>
              <a:gd name="connsiteX1" fmla="*/ 1123135 w 1529756"/>
              <a:gd name="connsiteY1" fmla="*/ 0 h 306768"/>
              <a:gd name="connsiteX2" fmla="*/ 1429260 w 1529756"/>
              <a:gd name="connsiteY2" fmla="*/ 306126 h 306768"/>
              <a:gd name="connsiteX3" fmla="*/ 1529756 w 1529756"/>
              <a:gd name="connsiteY3" fmla="*/ 306768 h 306768"/>
              <a:gd name="connsiteX4" fmla="*/ 0 w 1529756"/>
              <a:gd name="connsiteY4" fmla="*/ 306768 h 306768"/>
              <a:gd name="connsiteX5" fmla="*/ 0 w 1529756"/>
              <a:gd name="connsiteY5" fmla="*/ 0 h 306768"/>
              <a:gd name="connsiteX0" fmla="*/ 0 w 1530710"/>
              <a:gd name="connsiteY0" fmla="*/ 0 h 306768"/>
              <a:gd name="connsiteX1" fmla="*/ 1123135 w 1530710"/>
              <a:gd name="connsiteY1" fmla="*/ 0 h 306768"/>
              <a:gd name="connsiteX2" fmla="*/ 1530710 w 1530710"/>
              <a:gd name="connsiteY2" fmla="*/ 306126 h 306768"/>
              <a:gd name="connsiteX3" fmla="*/ 1529756 w 1530710"/>
              <a:gd name="connsiteY3" fmla="*/ 306768 h 306768"/>
              <a:gd name="connsiteX4" fmla="*/ 0 w 1530710"/>
              <a:gd name="connsiteY4" fmla="*/ 306768 h 306768"/>
              <a:gd name="connsiteX5" fmla="*/ 0 w 1530710"/>
              <a:gd name="connsiteY5" fmla="*/ 0 h 306768"/>
              <a:gd name="connsiteX0" fmla="*/ 0 w 1550643"/>
              <a:gd name="connsiteY0" fmla="*/ 0 h 309149"/>
              <a:gd name="connsiteX1" fmla="*/ 1123135 w 1550643"/>
              <a:gd name="connsiteY1" fmla="*/ 0 h 309149"/>
              <a:gd name="connsiteX2" fmla="*/ 1530710 w 1550643"/>
              <a:gd name="connsiteY2" fmla="*/ 306126 h 309149"/>
              <a:gd name="connsiteX3" fmla="*/ 1550643 w 1550643"/>
              <a:gd name="connsiteY3" fmla="*/ 309149 h 309149"/>
              <a:gd name="connsiteX4" fmla="*/ 0 w 1550643"/>
              <a:gd name="connsiteY4" fmla="*/ 306768 h 309149"/>
              <a:gd name="connsiteX5" fmla="*/ 0 w 1550643"/>
              <a:gd name="connsiteY5" fmla="*/ 0 h 309149"/>
              <a:gd name="connsiteX0" fmla="*/ 0 w 1550643"/>
              <a:gd name="connsiteY0" fmla="*/ 0 h 309149"/>
              <a:gd name="connsiteX1" fmla="*/ 1123135 w 1550643"/>
              <a:gd name="connsiteY1" fmla="*/ 0 h 309149"/>
              <a:gd name="connsiteX2" fmla="*/ 1545628 w 1550643"/>
              <a:gd name="connsiteY2" fmla="*/ 303745 h 309149"/>
              <a:gd name="connsiteX3" fmla="*/ 1550643 w 1550643"/>
              <a:gd name="connsiteY3" fmla="*/ 309149 h 309149"/>
              <a:gd name="connsiteX4" fmla="*/ 0 w 1550643"/>
              <a:gd name="connsiteY4" fmla="*/ 306768 h 309149"/>
              <a:gd name="connsiteX5" fmla="*/ 0 w 1550643"/>
              <a:gd name="connsiteY5" fmla="*/ 0 h 30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0643" h="309149">
                <a:moveTo>
                  <a:pt x="0" y="0"/>
                </a:moveTo>
                <a:lnTo>
                  <a:pt x="1123135" y="0"/>
                </a:lnTo>
                <a:lnTo>
                  <a:pt x="1545628" y="303745"/>
                </a:lnTo>
                <a:lnTo>
                  <a:pt x="1550643" y="309149"/>
                </a:lnTo>
                <a:lnTo>
                  <a:pt x="0" y="306768"/>
                </a:lnTo>
                <a:lnTo>
                  <a:pt x="0" y="0"/>
                </a:lnTo>
                <a:close/>
              </a:path>
            </a:pathLst>
          </a:custGeom>
          <a:solidFill>
            <a:srgbClr val="DAD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3886CF-23B0-2BEA-30A5-CF3C49804EE1}"/>
              </a:ext>
            </a:extLst>
          </p:cNvPr>
          <p:cNvGrpSpPr/>
          <p:nvPr userDrawn="1"/>
        </p:nvGrpSpPr>
        <p:grpSpPr>
          <a:xfrm>
            <a:off x="6063282" y="2726631"/>
            <a:ext cx="2988165" cy="1796957"/>
            <a:chOff x="6170165" y="2726631"/>
            <a:chExt cx="2988165" cy="1796957"/>
          </a:xfrm>
        </p:grpSpPr>
        <p:sp>
          <p:nvSpPr>
            <p:cNvPr id="4" name="Google Shape;98;p16">
              <a:extLst>
                <a:ext uri="{FF2B5EF4-FFF2-40B4-BE49-F238E27FC236}">
                  <a16:creationId xmlns:a16="http://schemas.microsoft.com/office/drawing/2014/main" id="{8450CE6E-29AF-ECAC-F22A-3CCA1AB2CA67}"/>
                </a:ext>
              </a:extLst>
            </p:cNvPr>
            <p:cNvSpPr/>
            <p:nvPr userDrawn="1"/>
          </p:nvSpPr>
          <p:spPr>
            <a:xfrm>
              <a:off x="6170165" y="3670896"/>
              <a:ext cx="2988165" cy="852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38100" dir="924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Cybersecurity Researcher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100" b="1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Vasiliki Katsouli </a:t>
              </a:r>
              <a:r>
                <a:rPr lang="en-US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(BSc)</a:t>
              </a:r>
              <a:br>
                <a:rPr lang="en-US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Sociology, Applied Criminology &amp; Cybersecurity</a:t>
              </a:r>
              <a:br>
                <a:rPr lang="en-US" sz="1100" b="0">
                  <a:solidFill>
                    <a:srgbClr val="293B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b="0" u="sng">
                  <a:solidFill>
                    <a:srgbClr val="0A2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v.katsouli@ianus-technologies.com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8453A3D-D27D-233E-457F-07A23D331CAB}"/>
                </a:ext>
              </a:extLst>
            </p:cNvPr>
            <p:cNvSpPr>
              <a:spLocks/>
            </p:cNvSpPr>
            <p:nvPr userDrawn="1"/>
          </p:nvSpPr>
          <p:spPr>
            <a:xfrm rot="-2700000">
              <a:off x="7100578" y="2726631"/>
              <a:ext cx="851496" cy="851323"/>
            </a:xfrm>
            <a:prstGeom prst="roundRect">
              <a:avLst/>
            </a:prstGeom>
            <a:blipFill dpi="0" rotWithShape="0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52400" dist="38100" dir="8100000" sx="101000" sy="101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</p:grpSp>
    </p:spTree>
    <p:extLst>
      <p:ext uri="{BB962C8B-B14F-4D97-AF65-F5344CB8AC3E}">
        <p14:creationId xmlns:p14="http://schemas.microsoft.com/office/powerpoint/2010/main" val="3343966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F874D70-74ED-A538-C049-71852DDBB757}"/>
              </a:ext>
            </a:extLst>
          </p:cNvPr>
          <p:cNvSpPr/>
          <p:nvPr/>
        </p:nvSpPr>
        <p:spPr>
          <a:xfrm>
            <a:off x="6073536" y="0"/>
            <a:ext cx="6118465" cy="6858001"/>
          </a:xfrm>
          <a:custGeom>
            <a:avLst/>
            <a:gdLst>
              <a:gd name="connsiteX0" fmla="*/ 3530993 w 6118465"/>
              <a:gd name="connsiteY0" fmla="*/ 2337464 h 6858001"/>
              <a:gd name="connsiteX1" fmla="*/ 4183178 w 6118465"/>
              <a:gd name="connsiteY1" fmla="*/ 2607607 h 6858001"/>
              <a:gd name="connsiteX2" fmla="*/ 6118465 w 6118465"/>
              <a:gd name="connsiteY2" fmla="*/ 4542895 h 6858001"/>
              <a:gd name="connsiteX3" fmla="*/ 6118465 w 6118465"/>
              <a:gd name="connsiteY3" fmla="*/ 6858001 h 6858001"/>
              <a:gd name="connsiteX4" fmla="*/ 607504 w 6118465"/>
              <a:gd name="connsiteY4" fmla="*/ 6858001 h 6858001"/>
              <a:gd name="connsiteX5" fmla="*/ 270144 w 6118465"/>
              <a:gd name="connsiteY5" fmla="*/ 6520641 h 6858001"/>
              <a:gd name="connsiteX6" fmla="*/ 270144 w 6118465"/>
              <a:gd name="connsiteY6" fmla="*/ 5216271 h 6858001"/>
              <a:gd name="connsiteX7" fmla="*/ 2878807 w 6118465"/>
              <a:gd name="connsiteY7" fmla="*/ 2607607 h 6858001"/>
              <a:gd name="connsiteX8" fmla="*/ 3530993 w 6118465"/>
              <a:gd name="connsiteY8" fmla="*/ 2337464 h 6858001"/>
              <a:gd name="connsiteX9" fmla="*/ 2415557 w 6118465"/>
              <a:gd name="connsiteY9" fmla="*/ 0 h 6858001"/>
              <a:gd name="connsiteX10" fmla="*/ 6118464 w 6118465"/>
              <a:gd name="connsiteY10" fmla="*/ 0 h 6858001"/>
              <a:gd name="connsiteX11" fmla="*/ 6118464 w 6118465"/>
              <a:gd name="connsiteY11" fmla="*/ 4111757 h 6858001"/>
              <a:gd name="connsiteX12" fmla="*/ 6026314 w 6118465"/>
              <a:gd name="connsiteY12" fmla="*/ 4068988 h 6858001"/>
              <a:gd name="connsiteX13" fmla="*/ 5766175 w 6118465"/>
              <a:gd name="connsiteY13" fmla="*/ 3877177 h 6858001"/>
              <a:gd name="connsiteX14" fmla="*/ 2726613 w 6118465"/>
              <a:gd name="connsiteY14" fmla="*/ 837615 h 6858001"/>
              <a:gd name="connsiteX15" fmla="*/ 2411847 w 6118465"/>
              <a:gd name="connsiteY15" fmla="*/ 777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8465" h="6858001">
                <a:moveTo>
                  <a:pt x="3530993" y="2337464"/>
                </a:moveTo>
                <a:cubicBezTo>
                  <a:pt x="3767037" y="2337464"/>
                  <a:pt x="4003082" y="2427512"/>
                  <a:pt x="4183178" y="2607607"/>
                </a:cubicBezTo>
                <a:lnTo>
                  <a:pt x="6118465" y="4542895"/>
                </a:lnTo>
                <a:lnTo>
                  <a:pt x="6118465" y="6858001"/>
                </a:lnTo>
                <a:lnTo>
                  <a:pt x="607504" y="6858001"/>
                </a:lnTo>
                <a:lnTo>
                  <a:pt x="270144" y="6520641"/>
                </a:lnTo>
                <a:cubicBezTo>
                  <a:pt x="-90047" y="6160449"/>
                  <a:pt x="-90047" y="5576462"/>
                  <a:pt x="270144" y="5216271"/>
                </a:cubicBezTo>
                <a:lnTo>
                  <a:pt x="2878807" y="2607607"/>
                </a:lnTo>
                <a:cubicBezTo>
                  <a:pt x="3058903" y="2427512"/>
                  <a:pt x="3294948" y="2337464"/>
                  <a:pt x="3530993" y="2337464"/>
                </a:cubicBezTo>
                <a:close/>
                <a:moveTo>
                  <a:pt x="2415557" y="0"/>
                </a:moveTo>
                <a:lnTo>
                  <a:pt x="6118464" y="0"/>
                </a:lnTo>
                <a:lnTo>
                  <a:pt x="6118464" y="4111757"/>
                </a:lnTo>
                <a:lnTo>
                  <a:pt x="6026314" y="4068988"/>
                </a:lnTo>
                <a:cubicBezTo>
                  <a:pt x="5932726" y="4019805"/>
                  <a:pt x="5844867" y="3955869"/>
                  <a:pt x="5766175" y="3877177"/>
                </a:cubicBezTo>
                <a:lnTo>
                  <a:pt x="2726613" y="837615"/>
                </a:lnTo>
                <a:cubicBezTo>
                  <a:pt x="2516769" y="627771"/>
                  <a:pt x="2411847" y="352736"/>
                  <a:pt x="2411847" y="77701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  <a:effectLst>
            <a:glow>
              <a:schemeClr val="bg1"/>
            </a:glow>
            <a:outerShdw blurRad="127000" dist="38100" dir="10800000" sx="102000" sy="102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297BDB3-6ADE-7425-439D-2720822C22E9}"/>
              </a:ext>
            </a:extLst>
          </p:cNvPr>
          <p:cNvSpPr/>
          <p:nvPr userDrawn="1"/>
        </p:nvSpPr>
        <p:spPr>
          <a:xfrm>
            <a:off x="6073536" y="2337464"/>
            <a:ext cx="6118465" cy="4520537"/>
          </a:xfrm>
          <a:custGeom>
            <a:avLst/>
            <a:gdLst>
              <a:gd name="connsiteX0" fmla="*/ 3530993 w 6118465"/>
              <a:gd name="connsiteY0" fmla="*/ 0 h 4520537"/>
              <a:gd name="connsiteX1" fmla="*/ 4183178 w 6118465"/>
              <a:gd name="connsiteY1" fmla="*/ 270143 h 4520537"/>
              <a:gd name="connsiteX2" fmla="*/ 6118465 w 6118465"/>
              <a:gd name="connsiteY2" fmla="*/ 2205431 h 4520537"/>
              <a:gd name="connsiteX3" fmla="*/ 6118465 w 6118465"/>
              <a:gd name="connsiteY3" fmla="*/ 4520537 h 4520537"/>
              <a:gd name="connsiteX4" fmla="*/ 607504 w 6118465"/>
              <a:gd name="connsiteY4" fmla="*/ 4520537 h 4520537"/>
              <a:gd name="connsiteX5" fmla="*/ 270144 w 6118465"/>
              <a:gd name="connsiteY5" fmla="*/ 4183177 h 4520537"/>
              <a:gd name="connsiteX6" fmla="*/ 270144 w 6118465"/>
              <a:gd name="connsiteY6" fmla="*/ 2878807 h 4520537"/>
              <a:gd name="connsiteX7" fmla="*/ 2878807 w 6118465"/>
              <a:gd name="connsiteY7" fmla="*/ 270143 h 4520537"/>
              <a:gd name="connsiteX8" fmla="*/ 3530993 w 6118465"/>
              <a:gd name="connsiteY8" fmla="*/ 0 h 452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8465" h="4520537">
                <a:moveTo>
                  <a:pt x="3530993" y="0"/>
                </a:moveTo>
                <a:cubicBezTo>
                  <a:pt x="3767037" y="0"/>
                  <a:pt x="4003082" y="90048"/>
                  <a:pt x="4183178" y="270143"/>
                </a:cubicBezTo>
                <a:lnTo>
                  <a:pt x="6118465" y="2205431"/>
                </a:lnTo>
                <a:lnTo>
                  <a:pt x="6118465" y="4520537"/>
                </a:lnTo>
                <a:lnTo>
                  <a:pt x="607504" y="4520537"/>
                </a:lnTo>
                <a:lnTo>
                  <a:pt x="270144" y="4183177"/>
                </a:lnTo>
                <a:cubicBezTo>
                  <a:pt x="-90047" y="3822985"/>
                  <a:pt x="-90047" y="3238998"/>
                  <a:pt x="270144" y="2878807"/>
                </a:cubicBezTo>
                <a:lnTo>
                  <a:pt x="2878807" y="270143"/>
                </a:lnTo>
                <a:cubicBezTo>
                  <a:pt x="3058903" y="90048"/>
                  <a:pt x="3294948" y="0"/>
                  <a:pt x="3530993" y="0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l="-18000" t="-5000" r="-50000" b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9405E6-1B7B-2094-FE3F-97C04F00418F}"/>
              </a:ext>
            </a:extLst>
          </p:cNvPr>
          <p:cNvSpPr/>
          <p:nvPr/>
        </p:nvSpPr>
        <p:spPr>
          <a:xfrm>
            <a:off x="-2846129" y="6548595"/>
            <a:ext cx="12241" cy="7628"/>
          </a:xfrm>
          <a:custGeom>
            <a:avLst/>
            <a:gdLst>
              <a:gd name="connsiteX0" fmla="*/ 9606 w 12241"/>
              <a:gd name="connsiteY0" fmla="*/ 534 h 7628"/>
              <a:gd name="connsiteX1" fmla="*/ 11803 w 12241"/>
              <a:gd name="connsiteY1" fmla="*/ 4750 h 7628"/>
              <a:gd name="connsiteX2" fmla="*/ 0 w 12241"/>
              <a:gd name="connsiteY2" fmla="*/ 7628 h 7628"/>
              <a:gd name="connsiteX3" fmla="*/ 1936 w 12241"/>
              <a:gd name="connsiteY3" fmla="*/ 1792 h 7628"/>
              <a:gd name="connsiteX4" fmla="*/ 9606 w 12241"/>
              <a:gd name="connsiteY4" fmla="*/ 534 h 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" h="7628">
                <a:moveTo>
                  <a:pt x="9606" y="534"/>
                </a:moveTo>
                <a:cubicBezTo>
                  <a:pt x="11732" y="1404"/>
                  <a:pt x="12945" y="3185"/>
                  <a:pt x="11803" y="4750"/>
                </a:cubicBezTo>
                <a:lnTo>
                  <a:pt x="0" y="7628"/>
                </a:lnTo>
                <a:lnTo>
                  <a:pt x="1936" y="1792"/>
                </a:lnTo>
                <a:cubicBezTo>
                  <a:pt x="4442" y="-293"/>
                  <a:pt x="7480" y="-335"/>
                  <a:pt x="9606" y="5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1238EE-8FA6-7AEA-B9E9-9FE93900CCE3}"/>
              </a:ext>
            </a:extLst>
          </p:cNvPr>
          <p:cNvSpPr/>
          <p:nvPr/>
        </p:nvSpPr>
        <p:spPr>
          <a:xfrm>
            <a:off x="0" y="6551232"/>
            <a:ext cx="6468180" cy="306768"/>
          </a:xfrm>
          <a:custGeom>
            <a:avLst/>
            <a:gdLst>
              <a:gd name="connsiteX0" fmla="*/ 6161412 w 6468180"/>
              <a:gd name="connsiteY0" fmla="*/ 0 h 306768"/>
              <a:gd name="connsiteX1" fmla="*/ 6468180 w 6468180"/>
              <a:gd name="connsiteY1" fmla="*/ 306768 h 306768"/>
              <a:gd name="connsiteX2" fmla="*/ 0 w 6468180"/>
              <a:gd name="connsiteY2" fmla="*/ 306768 h 306768"/>
              <a:gd name="connsiteX3" fmla="*/ 0 w 6468180"/>
              <a:gd name="connsiteY3" fmla="*/ 3437 h 306768"/>
              <a:gd name="connsiteX4" fmla="*/ 6161412 w 6468180"/>
              <a:gd name="connsiteY4" fmla="*/ 0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8180" h="306768">
                <a:moveTo>
                  <a:pt x="6161412" y="0"/>
                </a:moveTo>
                <a:lnTo>
                  <a:pt x="6468180" y="306768"/>
                </a:lnTo>
                <a:lnTo>
                  <a:pt x="0" y="306768"/>
                </a:lnTo>
                <a:lnTo>
                  <a:pt x="0" y="3437"/>
                </a:lnTo>
                <a:lnTo>
                  <a:pt x="6161412" y="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05A3E5-3156-0789-6B34-B79DABA9874E}"/>
              </a:ext>
            </a:extLst>
          </p:cNvPr>
          <p:cNvSpPr>
            <a:spLocks/>
          </p:cNvSpPr>
          <p:nvPr/>
        </p:nvSpPr>
        <p:spPr>
          <a:xfrm rot="-2700000">
            <a:off x="618765" y="1714092"/>
            <a:ext cx="1053272" cy="1053272"/>
          </a:xfrm>
          <a:prstGeom prst="roundRect">
            <a:avLst/>
          </a:prstGeom>
          <a:solidFill>
            <a:srgbClr val="DAD7D4"/>
          </a:solid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783146-70C2-444C-28AF-3EFDBE657A96}"/>
              </a:ext>
            </a:extLst>
          </p:cNvPr>
          <p:cNvSpPr>
            <a:spLocks/>
          </p:cNvSpPr>
          <p:nvPr/>
        </p:nvSpPr>
        <p:spPr>
          <a:xfrm rot="-2700000">
            <a:off x="618764" y="3627472"/>
            <a:ext cx="1053272" cy="1053272"/>
          </a:xfrm>
          <a:prstGeom prst="roundRect">
            <a:avLst/>
          </a:prstGeom>
          <a:solidFill>
            <a:srgbClr val="DAD7D4"/>
          </a:solidFill>
          <a:ln>
            <a:noFill/>
          </a:ln>
          <a:effectLst>
            <a:outerShdw blurRad="152400" dist="38100" dir="8100000" sx="101000" sy="101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5BFE1-FA82-29FA-33CC-822F96F689AD}"/>
              </a:ext>
            </a:extLst>
          </p:cNvPr>
          <p:cNvSpPr>
            <a:spLocks/>
          </p:cNvSpPr>
          <p:nvPr/>
        </p:nvSpPr>
        <p:spPr>
          <a:xfrm rot="-2700000">
            <a:off x="992896" y="1724888"/>
            <a:ext cx="1053272" cy="1053272"/>
          </a:xfrm>
          <a:prstGeom prst="roundRect">
            <a:avLst/>
          </a:prstGeom>
          <a:blipFill dpi="0" rotWithShape="0">
            <a:blip r:embed="rId3"/>
            <a:srcRect/>
            <a:stretch>
              <a:fillRect l="-11000" t="-1000" r="-9000" b="1000"/>
            </a:stretch>
          </a:blipFill>
          <a:ln>
            <a:noFill/>
          </a:ln>
          <a:effectLst>
            <a:outerShdw blurRad="1524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A6DA1C-E277-2622-B52C-A1AB9971B8A1}"/>
              </a:ext>
            </a:extLst>
          </p:cNvPr>
          <p:cNvSpPr>
            <a:spLocks/>
          </p:cNvSpPr>
          <p:nvPr/>
        </p:nvSpPr>
        <p:spPr>
          <a:xfrm rot="-2700000">
            <a:off x="992895" y="3642217"/>
            <a:ext cx="1053272" cy="1053272"/>
          </a:xfrm>
          <a:prstGeom prst="roundRect">
            <a:avLst/>
          </a:prstGeom>
          <a:blipFill dpi="0" rotWithShape="0">
            <a:blip r:embed="rId4"/>
            <a:srcRect/>
            <a:stretch>
              <a:fillRect l="-1000" t="-1000" r="-40000" b="1000"/>
            </a:stretch>
          </a:blipFill>
          <a:ln>
            <a:noFill/>
          </a:ln>
          <a:effectLst>
            <a:outerShdw blurRad="1524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663F6908-E3BF-0B94-CB13-521F6C7070AA}"/>
              </a:ext>
            </a:extLst>
          </p:cNvPr>
          <p:cNvSpPr txBox="1">
            <a:spLocks/>
          </p:cNvSpPr>
          <p:nvPr/>
        </p:nvSpPr>
        <p:spPr>
          <a:xfrm>
            <a:off x="2449381" y="3237723"/>
            <a:ext cx="5782461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A2A4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</a:rPr>
              <a:t>Greece Offices</a:t>
            </a:r>
          </a:p>
          <a:p>
            <a:pPr>
              <a:lnSpc>
                <a:spcPct val="150000"/>
              </a:lnSpc>
            </a:pPr>
            <a:r>
              <a:rPr lang="it-IT" b="0" i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</a:rPr>
              <a:t>Panepistimiou 56, Athens 10678, Greece</a:t>
            </a:r>
          </a:p>
          <a:p>
            <a:pPr>
              <a:lnSpc>
                <a:spcPct val="150000"/>
              </a:lnSpc>
            </a:pPr>
            <a:r>
              <a:rPr lang="it-IT" b="0" i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</a:rPr>
              <a:t>(+30) 2110016529</a:t>
            </a:r>
          </a:p>
          <a:p>
            <a:pPr>
              <a:lnSpc>
                <a:spcPct val="150000"/>
              </a:lnSpc>
            </a:pPr>
            <a:r>
              <a:rPr lang="it-IT" b="0" i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</a:rPr>
              <a:t>(+30) 69362624981 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05AEAE2-F209-DC30-0C18-7C66D4F1502B}"/>
              </a:ext>
            </a:extLst>
          </p:cNvPr>
          <p:cNvSpPr txBox="1">
            <a:spLocks/>
          </p:cNvSpPr>
          <p:nvPr/>
        </p:nvSpPr>
        <p:spPr>
          <a:xfrm>
            <a:off x="2068937" y="5095599"/>
            <a:ext cx="3786511" cy="3671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A2A4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u="none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info@ianus-technologies.com</a:t>
            </a:r>
            <a:endParaRPr lang="pt-BR" u="none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</a:endParaRPr>
          </a:p>
          <a:p>
            <a:endParaRPr lang="pt-BR" u="none">
              <a:solidFill>
                <a:srgbClr val="ADADAD"/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93FA163-C6F0-34BF-CEE4-D8ACE2258A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2334" r="74552"/>
          <a:stretch/>
        </p:blipFill>
        <p:spPr>
          <a:xfrm>
            <a:off x="1615777" y="6041386"/>
            <a:ext cx="449855" cy="347919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D7D23D8D-CAA6-A497-EED1-07FA705E83B4}"/>
              </a:ext>
            </a:extLst>
          </p:cNvPr>
          <p:cNvSpPr txBox="1">
            <a:spLocks/>
          </p:cNvSpPr>
          <p:nvPr/>
        </p:nvSpPr>
        <p:spPr>
          <a:xfrm>
            <a:off x="2107481" y="5541691"/>
            <a:ext cx="3648471" cy="3134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A2A4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u="none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</a:rPr>
              <a:t>www.ianus-technologies.com</a:t>
            </a:r>
          </a:p>
        </p:txBody>
      </p:sp>
      <p:pic>
        <p:nvPicPr>
          <p:cNvPr id="25" name="Picture 24" descr="Shape&#10;&#10;Description automatically generated with low confidence">
            <a:extLst>
              <a:ext uri="{FF2B5EF4-FFF2-40B4-BE49-F238E27FC236}">
                <a16:creationId xmlns:a16="http://schemas.microsoft.com/office/drawing/2014/main" id="{B4C5CE9C-D7A5-B266-FF60-CCDE56D6751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2183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63" y="1890919"/>
            <a:ext cx="351054" cy="3510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8D2DAB-EDAD-7049-A63F-B18A76D3B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313" y="2881931"/>
            <a:ext cx="233380" cy="2409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D33FD9-6F2C-D940-96D8-F423FB408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2258313" y="2424992"/>
            <a:ext cx="191068" cy="2528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933582-EBCE-13F0-7318-F32B8AAEE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2300625" y="4201575"/>
            <a:ext cx="191068" cy="252882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B3B596AE-320F-88AE-7580-5E9E09BB359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2183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76" y="3696101"/>
            <a:ext cx="351054" cy="351054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9C867F3-9366-318C-C841-66F3B969C91A}"/>
              </a:ext>
            </a:extLst>
          </p:cNvPr>
          <p:cNvCxnSpPr>
            <a:cxnSpLocks/>
          </p:cNvCxnSpPr>
          <p:nvPr/>
        </p:nvCxnSpPr>
        <p:spPr>
          <a:xfrm>
            <a:off x="2512317" y="1876762"/>
            <a:ext cx="2652362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2FD3B3-AE4B-7628-BA3A-C9BE5D224633}"/>
              </a:ext>
            </a:extLst>
          </p:cNvPr>
          <p:cNvCxnSpPr>
            <a:cxnSpLocks/>
          </p:cNvCxnSpPr>
          <p:nvPr/>
        </p:nvCxnSpPr>
        <p:spPr>
          <a:xfrm>
            <a:off x="2550530" y="3653630"/>
            <a:ext cx="2652362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0F7B6265-E79B-6038-BA6E-AD19CF1C5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2183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78" y="5552365"/>
            <a:ext cx="400294" cy="4002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CB47EF0-5C09-32EB-E5AB-49258D40B29B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1635478" y="5156746"/>
            <a:ext cx="410742" cy="30596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8FCB0BC-4BD4-1581-E922-C47F9AD46E93}"/>
              </a:ext>
            </a:extLst>
          </p:cNvPr>
          <p:cNvSpPr txBox="1">
            <a:spLocks/>
          </p:cNvSpPr>
          <p:nvPr/>
        </p:nvSpPr>
        <p:spPr>
          <a:xfrm>
            <a:off x="2449380" y="1440973"/>
            <a:ext cx="5782461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A2A4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</a:rPr>
              <a:t>Cyprus Offices</a:t>
            </a:r>
          </a:p>
          <a:p>
            <a:pPr>
              <a:lnSpc>
                <a:spcPct val="150000"/>
              </a:lnSpc>
            </a:pPr>
            <a:r>
              <a:rPr lang="pt-BR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</a:rPr>
              <a:t>Spyrou Kyprianou 85, Eleneio Megaro, Larnaca, 6051</a:t>
            </a:r>
          </a:p>
          <a:p>
            <a:pPr>
              <a:lnSpc>
                <a:spcPct val="150000"/>
              </a:lnSpc>
            </a:pPr>
            <a:r>
              <a:rPr lang="pt-BR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</a:rPr>
              <a:t>(+357) 24723131</a:t>
            </a:r>
          </a:p>
          <a:p>
            <a:pPr>
              <a:lnSpc>
                <a:spcPct val="150000"/>
              </a:lnSpc>
            </a:pPr>
            <a:r>
              <a:rPr lang="pt-BR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</a:rPr>
              <a:t>​(+357) 24724141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5E79673-1C69-78AE-AEC8-39E910986E1B}"/>
              </a:ext>
            </a:extLst>
          </p:cNvPr>
          <p:cNvSpPr txBox="1">
            <a:spLocks/>
          </p:cNvSpPr>
          <p:nvPr/>
        </p:nvSpPr>
        <p:spPr>
          <a:xfrm>
            <a:off x="3076042" y="5994650"/>
            <a:ext cx="2430009" cy="3134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800" kern="1200">
                <a:solidFill>
                  <a:srgbClr val="0A2A4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u="none">
                <a:solidFill>
                  <a:schemeClr val="bg2">
                    <a:lumMod val="25000"/>
                  </a:schemeClr>
                </a:solidFill>
                <a:latin typeface="+mn-lt"/>
              </a:rPr>
              <a:t>@IanusTechnologies</a:t>
            </a:r>
          </a:p>
        </p:txBody>
      </p:sp>
      <p:pic>
        <p:nvPicPr>
          <p:cNvPr id="15" name="Graphic 14">
            <a:hlinkClick r:id="rId13"/>
            <a:extLst>
              <a:ext uri="{FF2B5EF4-FFF2-40B4-BE49-F238E27FC236}">
                <a16:creationId xmlns:a16="http://schemas.microsoft.com/office/drawing/2014/main" id="{F5974C9A-C66B-0106-BABF-D607D046EF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8471" t="-1" r="-600" b="-5558"/>
          <a:stretch/>
        </p:blipFill>
        <p:spPr>
          <a:xfrm>
            <a:off x="2566208" y="6037283"/>
            <a:ext cx="509836" cy="3598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4E67F37-9FEA-7CBE-E853-802148166E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22395" y="4569343"/>
            <a:ext cx="152864" cy="28389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270371A-0062-A33A-586B-4A0CD77669F0}"/>
              </a:ext>
            </a:extLst>
          </p:cNvPr>
          <p:cNvSpPr txBox="1">
            <a:spLocks/>
          </p:cNvSpPr>
          <p:nvPr userDrawn="1"/>
        </p:nvSpPr>
        <p:spPr>
          <a:xfrm>
            <a:off x="790037" y="473560"/>
            <a:ext cx="5553096" cy="8527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C0E25"/>
                </a:solidFill>
              </a:rPr>
              <a:t>Contact</a:t>
            </a:r>
            <a:endParaRPr lang="en-CY" sz="4000">
              <a:solidFill>
                <a:srgbClr val="0C0E25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179A33-41E5-2FF9-AD9D-3CE6BF5A3111}"/>
              </a:ext>
            </a:extLst>
          </p:cNvPr>
          <p:cNvSpPr/>
          <p:nvPr userDrawn="1"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8378A16-71BA-D186-D77F-B3C3AF73D2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2138911" y="6033932"/>
            <a:ext cx="369649" cy="369649"/>
          </a:xfrm>
          <a:prstGeom prst="rect">
            <a:avLst/>
          </a:prstGeom>
        </p:spPr>
      </p:pic>
      <p:pic>
        <p:nvPicPr>
          <p:cNvPr id="2" name="Picture 1" descr="A blue logo with text&#10;&#10;Description automatically generated">
            <a:extLst>
              <a:ext uri="{FF2B5EF4-FFF2-40B4-BE49-F238E27FC236}">
                <a16:creationId xmlns:a16="http://schemas.microsoft.com/office/drawing/2014/main" id="{8B95F5F4-271A-B743-9F60-424BB1661A1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68" y="190236"/>
            <a:ext cx="2779568" cy="8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2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7EF6DDE-A268-AB51-789E-1074A05D57B2}"/>
              </a:ext>
            </a:extLst>
          </p:cNvPr>
          <p:cNvSpPr/>
          <p:nvPr userDrawn="1"/>
        </p:nvSpPr>
        <p:spPr>
          <a:xfrm>
            <a:off x="9269476" y="1"/>
            <a:ext cx="2922526" cy="3241963"/>
          </a:xfrm>
          <a:custGeom>
            <a:avLst/>
            <a:gdLst>
              <a:gd name="connsiteX0" fmla="*/ 3710 w 3706617"/>
              <a:gd name="connsiteY0" fmla="*/ 0 h 4111757"/>
              <a:gd name="connsiteX1" fmla="*/ 3706617 w 3706617"/>
              <a:gd name="connsiteY1" fmla="*/ 0 h 4111757"/>
              <a:gd name="connsiteX2" fmla="*/ 3706617 w 3706617"/>
              <a:gd name="connsiteY2" fmla="*/ 4111757 h 4111757"/>
              <a:gd name="connsiteX3" fmla="*/ 3614467 w 3706617"/>
              <a:gd name="connsiteY3" fmla="*/ 4068988 h 4111757"/>
              <a:gd name="connsiteX4" fmla="*/ 3354328 w 3706617"/>
              <a:gd name="connsiteY4" fmla="*/ 3877177 h 4111757"/>
              <a:gd name="connsiteX5" fmla="*/ 314766 w 3706617"/>
              <a:gd name="connsiteY5" fmla="*/ 837615 h 4111757"/>
              <a:gd name="connsiteX6" fmla="*/ 0 w 3706617"/>
              <a:gd name="connsiteY6" fmla="*/ 77701 h 4111757"/>
              <a:gd name="connsiteX7" fmla="*/ 3710 w 3706617"/>
              <a:gd name="connsiteY7" fmla="*/ 0 h 41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6617" h="4111757">
                <a:moveTo>
                  <a:pt x="3710" y="0"/>
                </a:moveTo>
                <a:lnTo>
                  <a:pt x="3706617" y="0"/>
                </a:lnTo>
                <a:lnTo>
                  <a:pt x="3706617" y="4111757"/>
                </a:lnTo>
                <a:lnTo>
                  <a:pt x="3614467" y="4068988"/>
                </a:lnTo>
                <a:cubicBezTo>
                  <a:pt x="3520879" y="4019805"/>
                  <a:pt x="3433020" y="3955869"/>
                  <a:pt x="3354328" y="3877177"/>
                </a:cubicBezTo>
                <a:lnTo>
                  <a:pt x="314766" y="837615"/>
                </a:lnTo>
                <a:cubicBezTo>
                  <a:pt x="104922" y="627771"/>
                  <a:pt x="0" y="352736"/>
                  <a:pt x="0" y="77701"/>
                </a:cubicBezTo>
                <a:lnTo>
                  <a:pt x="3710" y="0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19658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7D8EE-1335-C743-B996-CD6FC49CF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25" y="587001"/>
            <a:ext cx="10599183" cy="813732"/>
          </a:xfrm>
          <a:prstGeom prst="rect">
            <a:avLst/>
          </a:prstGeo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4C92E-BA36-9DDB-03FB-27AD441B3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825" y="1437908"/>
            <a:ext cx="10599183" cy="5498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Y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092A05-31EC-E36D-8D1C-BD65318885ED}"/>
              </a:ext>
            </a:extLst>
          </p:cNvPr>
          <p:cNvSpPr/>
          <p:nvPr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E6D8F2-D129-8BC3-3CF9-51F1144BCE0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94825" y="2097632"/>
            <a:ext cx="105991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477F6CC-F329-1604-4462-0CDED7FF43A5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0446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536B-45BB-E7B5-513E-07C2FCA0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E8825-C2F7-1915-21C5-1AB677B1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F2CFA-5E6D-A01E-244B-210B7C608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5C57060-E19E-B244-3BE7-268CF5451C52}"/>
              </a:ext>
            </a:extLst>
          </p:cNvPr>
          <p:cNvSpPr/>
          <p:nvPr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46C4A4C-610F-D802-6182-7A1E15541432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62913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BD324A2-0651-FD0B-3098-D771AED077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3536" y="1"/>
            <a:ext cx="6118465" cy="6858001"/>
          </a:xfrm>
          <a:custGeom>
            <a:avLst/>
            <a:gdLst>
              <a:gd name="connsiteX0" fmla="*/ 3530993 w 6118465"/>
              <a:gd name="connsiteY0" fmla="*/ 2337464 h 6858001"/>
              <a:gd name="connsiteX1" fmla="*/ 4183178 w 6118465"/>
              <a:gd name="connsiteY1" fmla="*/ 2607607 h 6858001"/>
              <a:gd name="connsiteX2" fmla="*/ 6118465 w 6118465"/>
              <a:gd name="connsiteY2" fmla="*/ 4542895 h 6858001"/>
              <a:gd name="connsiteX3" fmla="*/ 6118465 w 6118465"/>
              <a:gd name="connsiteY3" fmla="*/ 6858001 h 6858001"/>
              <a:gd name="connsiteX4" fmla="*/ 607504 w 6118465"/>
              <a:gd name="connsiteY4" fmla="*/ 6858001 h 6858001"/>
              <a:gd name="connsiteX5" fmla="*/ 270144 w 6118465"/>
              <a:gd name="connsiteY5" fmla="*/ 6520641 h 6858001"/>
              <a:gd name="connsiteX6" fmla="*/ 270144 w 6118465"/>
              <a:gd name="connsiteY6" fmla="*/ 5216271 h 6858001"/>
              <a:gd name="connsiteX7" fmla="*/ 2878807 w 6118465"/>
              <a:gd name="connsiteY7" fmla="*/ 2607607 h 6858001"/>
              <a:gd name="connsiteX8" fmla="*/ 3530993 w 6118465"/>
              <a:gd name="connsiteY8" fmla="*/ 2337464 h 6858001"/>
              <a:gd name="connsiteX9" fmla="*/ 2415557 w 6118465"/>
              <a:gd name="connsiteY9" fmla="*/ 0 h 6858001"/>
              <a:gd name="connsiteX10" fmla="*/ 6118464 w 6118465"/>
              <a:gd name="connsiteY10" fmla="*/ 0 h 6858001"/>
              <a:gd name="connsiteX11" fmla="*/ 6118464 w 6118465"/>
              <a:gd name="connsiteY11" fmla="*/ 4111757 h 6858001"/>
              <a:gd name="connsiteX12" fmla="*/ 6026314 w 6118465"/>
              <a:gd name="connsiteY12" fmla="*/ 4068988 h 6858001"/>
              <a:gd name="connsiteX13" fmla="*/ 5766175 w 6118465"/>
              <a:gd name="connsiteY13" fmla="*/ 3877177 h 6858001"/>
              <a:gd name="connsiteX14" fmla="*/ 2726613 w 6118465"/>
              <a:gd name="connsiteY14" fmla="*/ 837615 h 6858001"/>
              <a:gd name="connsiteX15" fmla="*/ 2411847 w 6118465"/>
              <a:gd name="connsiteY15" fmla="*/ 777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8465" h="6858001">
                <a:moveTo>
                  <a:pt x="3530993" y="2337464"/>
                </a:moveTo>
                <a:cubicBezTo>
                  <a:pt x="3767037" y="2337464"/>
                  <a:pt x="4003082" y="2427512"/>
                  <a:pt x="4183178" y="2607607"/>
                </a:cubicBezTo>
                <a:lnTo>
                  <a:pt x="6118465" y="4542895"/>
                </a:lnTo>
                <a:lnTo>
                  <a:pt x="6118465" y="6858001"/>
                </a:lnTo>
                <a:lnTo>
                  <a:pt x="607504" y="6858001"/>
                </a:lnTo>
                <a:lnTo>
                  <a:pt x="270144" y="6520641"/>
                </a:lnTo>
                <a:cubicBezTo>
                  <a:pt x="-90047" y="6160449"/>
                  <a:pt x="-90047" y="5576462"/>
                  <a:pt x="270144" y="5216271"/>
                </a:cubicBezTo>
                <a:lnTo>
                  <a:pt x="2878807" y="2607607"/>
                </a:lnTo>
                <a:cubicBezTo>
                  <a:pt x="3058903" y="2427512"/>
                  <a:pt x="3294948" y="2337464"/>
                  <a:pt x="3530993" y="2337464"/>
                </a:cubicBezTo>
                <a:close/>
                <a:moveTo>
                  <a:pt x="2415557" y="0"/>
                </a:moveTo>
                <a:lnTo>
                  <a:pt x="6118464" y="0"/>
                </a:lnTo>
                <a:lnTo>
                  <a:pt x="6118464" y="4111757"/>
                </a:lnTo>
                <a:lnTo>
                  <a:pt x="6026314" y="4068988"/>
                </a:lnTo>
                <a:cubicBezTo>
                  <a:pt x="5932726" y="4019805"/>
                  <a:pt x="5844867" y="3955869"/>
                  <a:pt x="5766175" y="3877177"/>
                </a:cubicBezTo>
                <a:lnTo>
                  <a:pt x="2726613" y="837615"/>
                </a:lnTo>
                <a:cubicBezTo>
                  <a:pt x="2516769" y="627771"/>
                  <a:pt x="2411847" y="352736"/>
                  <a:pt x="2411847" y="77701"/>
                </a:cubicBezTo>
                <a:close/>
              </a:path>
            </a:pathLst>
          </a:custGeom>
          <a:blipFill dpi="0" rotWithShape="0">
            <a:blip r:embed="rId2"/>
            <a:srcRect/>
            <a:stretch>
              <a:fillRect l="-41000" t="-15000" r="-112000" b="-10000"/>
            </a:stretch>
          </a:blipFill>
          <a:effectLst/>
        </p:spPr>
        <p:txBody>
          <a:bodyPr wrap="square" anchor="ctr" anchorCtr="1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CY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288338-8311-13E1-18F4-A42EEE554B28}"/>
              </a:ext>
            </a:extLst>
          </p:cNvPr>
          <p:cNvSpPr/>
          <p:nvPr/>
        </p:nvSpPr>
        <p:spPr>
          <a:xfrm>
            <a:off x="0" y="6551232"/>
            <a:ext cx="6468180" cy="306768"/>
          </a:xfrm>
          <a:custGeom>
            <a:avLst/>
            <a:gdLst>
              <a:gd name="connsiteX0" fmla="*/ 6161412 w 6468180"/>
              <a:gd name="connsiteY0" fmla="*/ 0 h 306768"/>
              <a:gd name="connsiteX1" fmla="*/ 6468180 w 6468180"/>
              <a:gd name="connsiteY1" fmla="*/ 306768 h 306768"/>
              <a:gd name="connsiteX2" fmla="*/ 0 w 6468180"/>
              <a:gd name="connsiteY2" fmla="*/ 306768 h 306768"/>
              <a:gd name="connsiteX3" fmla="*/ 0 w 6468180"/>
              <a:gd name="connsiteY3" fmla="*/ 3437 h 306768"/>
              <a:gd name="connsiteX4" fmla="*/ 6161412 w 6468180"/>
              <a:gd name="connsiteY4" fmla="*/ 0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8180" h="306768">
                <a:moveTo>
                  <a:pt x="6161412" y="0"/>
                </a:moveTo>
                <a:lnTo>
                  <a:pt x="6468180" y="306768"/>
                </a:lnTo>
                <a:lnTo>
                  <a:pt x="0" y="306768"/>
                </a:lnTo>
                <a:lnTo>
                  <a:pt x="0" y="3437"/>
                </a:lnTo>
                <a:lnTo>
                  <a:pt x="6161412" y="0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726B91-113C-335F-00F5-5F67CB401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704" y="5948407"/>
            <a:ext cx="5886771" cy="1999656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RESEARCH &amp; DEVELOPMENT</a:t>
            </a:r>
            <a:endParaRPr lang="en-CY"/>
          </a:p>
        </p:txBody>
      </p:sp>
      <p:pic>
        <p:nvPicPr>
          <p:cNvPr id="5" name="Picture 4" descr="A blue logo with text&#10;&#10;Description automatically generated">
            <a:extLst>
              <a:ext uri="{FF2B5EF4-FFF2-40B4-BE49-F238E27FC236}">
                <a16:creationId xmlns:a16="http://schemas.microsoft.com/office/drawing/2014/main" id="{6E090102-9ADF-85C7-7634-8FCC584D3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9" y="909593"/>
            <a:ext cx="7483185" cy="21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5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VER 2">
    <p:bg>
      <p:bgPr>
        <a:blipFill dpi="0" rotWithShape="1">
          <a:blip r:embed="rId2">
            <a:alphaModFix amt="83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9405E6-1B7B-2094-FE3F-97C04F00418F}"/>
              </a:ext>
            </a:extLst>
          </p:cNvPr>
          <p:cNvSpPr/>
          <p:nvPr/>
        </p:nvSpPr>
        <p:spPr>
          <a:xfrm>
            <a:off x="-2846129" y="6548595"/>
            <a:ext cx="12241" cy="7628"/>
          </a:xfrm>
          <a:custGeom>
            <a:avLst/>
            <a:gdLst>
              <a:gd name="connsiteX0" fmla="*/ 9606 w 12241"/>
              <a:gd name="connsiteY0" fmla="*/ 534 h 7628"/>
              <a:gd name="connsiteX1" fmla="*/ 11803 w 12241"/>
              <a:gd name="connsiteY1" fmla="*/ 4750 h 7628"/>
              <a:gd name="connsiteX2" fmla="*/ 0 w 12241"/>
              <a:gd name="connsiteY2" fmla="*/ 7628 h 7628"/>
              <a:gd name="connsiteX3" fmla="*/ 1936 w 12241"/>
              <a:gd name="connsiteY3" fmla="*/ 1792 h 7628"/>
              <a:gd name="connsiteX4" fmla="*/ 9606 w 12241"/>
              <a:gd name="connsiteY4" fmla="*/ 534 h 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" h="7628">
                <a:moveTo>
                  <a:pt x="9606" y="534"/>
                </a:moveTo>
                <a:cubicBezTo>
                  <a:pt x="11732" y="1404"/>
                  <a:pt x="12945" y="3185"/>
                  <a:pt x="11803" y="4750"/>
                </a:cubicBezTo>
                <a:lnTo>
                  <a:pt x="0" y="7628"/>
                </a:lnTo>
                <a:lnTo>
                  <a:pt x="1936" y="1792"/>
                </a:lnTo>
                <a:cubicBezTo>
                  <a:pt x="4442" y="-293"/>
                  <a:pt x="7480" y="-335"/>
                  <a:pt x="9606" y="5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1238EE-8FA6-7AEA-B9E9-9FE93900CCE3}"/>
              </a:ext>
            </a:extLst>
          </p:cNvPr>
          <p:cNvSpPr/>
          <p:nvPr/>
        </p:nvSpPr>
        <p:spPr>
          <a:xfrm>
            <a:off x="0" y="6556223"/>
            <a:ext cx="5272536" cy="306768"/>
          </a:xfrm>
          <a:custGeom>
            <a:avLst/>
            <a:gdLst>
              <a:gd name="connsiteX0" fmla="*/ 6161412 w 6468180"/>
              <a:gd name="connsiteY0" fmla="*/ 0 h 306768"/>
              <a:gd name="connsiteX1" fmla="*/ 6468180 w 6468180"/>
              <a:gd name="connsiteY1" fmla="*/ 306768 h 306768"/>
              <a:gd name="connsiteX2" fmla="*/ 0 w 6468180"/>
              <a:gd name="connsiteY2" fmla="*/ 306768 h 306768"/>
              <a:gd name="connsiteX3" fmla="*/ 0 w 6468180"/>
              <a:gd name="connsiteY3" fmla="*/ 3437 h 306768"/>
              <a:gd name="connsiteX4" fmla="*/ 6161412 w 6468180"/>
              <a:gd name="connsiteY4" fmla="*/ 0 h 306768"/>
              <a:gd name="connsiteX0" fmla="*/ 5930122 w 6468180"/>
              <a:gd name="connsiteY0" fmla="*/ 0 h 306768"/>
              <a:gd name="connsiteX1" fmla="*/ 6468180 w 6468180"/>
              <a:gd name="connsiteY1" fmla="*/ 306768 h 306768"/>
              <a:gd name="connsiteX2" fmla="*/ 0 w 6468180"/>
              <a:gd name="connsiteY2" fmla="*/ 306768 h 306768"/>
              <a:gd name="connsiteX3" fmla="*/ 0 w 6468180"/>
              <a:gd name="connsiteY3" fmla="*/ 3437 h 306768"/>
              <a:gd name="connsiteX4" fmla="*/ 5930122 w 6468180"/>
              <a:gd name="connsiteY4" fmla="*/ 0 h 306768"/>
              <a:gd name="connsiteX0" fmla="*/ 6011073 w 6468180"/>
              <a:gd name="connsiteY0" fmla="*/ 0 h 306768"/>
              <a:gd name="connsiteX1" fmla="*/ 6468180 w 6468180"/>
              <a:gd name="connsiteY1" fmla="*/ 306768 h 306768"/>
              <a:gd name="connsiteX2" fmla="*/ 0 w 6468180"/>
              <a:gd name="connsiteY2" fmla="*/ 306768 h 306768"/>
              <a:gd name="connsiteX3" fmla="*/ 0 w 6468180"/>
              <a:gd name="connsiteY3" fmla="*/ 3437 h 306768"/>
              <a:gd name="connsiteX4" fmla="*/ 6011073 w 6468180"/>
              <a:gd name="connsiteY4" fmla="*/ 0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8180" h="306768">
                <a:moveTo>
                  <a:pt x="6011073" y="0"/>
                </a:moveTo>
                <a:lnTo>
                  <a:pt x="6468180" y="306768"/>
                </a:lnTo>
                <a:lnTo>
                  <a:pt x="0" y="306768"/>
                </a:lnTo>
                <a:lnTo>
                  <a:pt x="0" y="3437"/>
                </a:lnTo>
                <a:lnTo>
                  <a:pt x="6011073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31214-4DF5-195C-95E3-E7A6473C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6331" y="2962026"/>
            <a:ext cx="6057234" cy="770988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RESEARCH &amp; DEVELOPMENT</a:t>
            </a:r>
            <a:endParaRPr lang="en-CY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28904F-9B8A-0ED9-1055-DBE98A4C34AE}"/>
              </a:ext>
            </a:extLst>
          </p:cNvPr>
          <p:cNvCxnSpPr>
            <a:cxnSpLocks/>
          </p:cNvCxnSpPr>
          <p:nvPr userDrawn="1"/>
        </p:nvCxnSpPr>
        <p:spPr>
          <a:xfrm>
            <a:off x="4926588" y="2582944"/>
            <a:ext cx="580271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ue logo with text&#10;&#10;Description automatically generated">
            <a:extLst>
              <a:ext uri="{FF2B5EF4-FFF2-40B4-BE49-F238E27FC236}">
                <a16:creationId xmlns:a16="http://schemas.microsoft.com/office/drawing/2014/main" id="{A658AA84-5A19-1D60-A327-3DC46C257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84" y="457108"/>
            <a:ext cx="6179581" cy="17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1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1A34A6-9ADC-EE38-0151-4B0D39844C27}"/>
              </a:ext>
            </a:extLst>
          </p:cNvPr>
          <p:cNvSpPr/>
          <p:nvPr userDrawn="1"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46" name="Subtitle 4">
            <a:extLst>
              <a:ext uri="{FF2B5EF4-FFF2-40B4-BE49-F238E27FC236}">
                <a16:creationId xmlns:a16="http://schemas.microsoft.com/office/drawing/2014/main" id="{142E9BE9-896E-9553-E6F4-63CC4D94E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825" y="4540129"/>
            <a:ext cx="9484087" cy="549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sz="24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secret to getting ahead is getting started </a:t>
            </a: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en-CY" sz="24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CA26D2-0130-15F8-6B9F-04E5A6B236FF}"/>
              </a:ext>
            </a:extLst>
          </p:cNvPr>
          <p:cNvSpPr txBox="1"/>
          <p:nvPr userDrawn="1"/>
        </p:nvSpPr>
        <p:spPr>
          <a:xfrm>
            <a:off x="894825" y="814683"/>
            <a:ext cx="458925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+mj-lt"/>
              </a:rPr>
              <a:t>ABOUT IANUS</a:t>
            </a:r>
            <a:endParaRPr lang="en-CY" sz="3600" b="1">
              <a:latin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2687817-7494-CB48-44CC-B81CF04711E5}"/>
              </a:ext>
            </a:extLst>
          </p:cNvPr>
          <p:cNvGrpSpPr/>
          <p:nvPr userDrawn="1"/>
        </p:nvGrpSpPr>
        <p:grpSpPr>
          <a:xfrm>
            <a:off x="8610600" y="355419"/>
            <a:ext cx="2881636" cy="2895593"/>
            <a:chOff x="8677275" y="56321"/>
            <a:chExt cx="2881636" cy="289559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CC4227F5-FF85-9A01-8367-53149DE74EBB}"/>
                </a:ext>
              </a:extLst>
            </p:cNvPr>
            <p:cNvSpPr/>
            <p:nvPr/>
          </p:nvSpPr>
          <p:spPr>
            <a:xfrm>
              <a:off x="8677275" y="56321"/>
              <a:ext cx="2881636" cy="289559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99F6C08-45F6-3FB3-2AC3-7D206B942A6D}"/>
                </a:ext>
              </a:extLst>
            </p:cNvPr>
            <p:cNvSpPr/>
            <p:nvPr/>
          </p:nvSpPr>
          <p:spPr>
            <a:xfrm>
              <a:off x="8727443" y="114131"/>
              <a:ext cx="2781300" cy="2779972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 l="-32000" t="-4000" r="-28000" b="-3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FA9933A-3429-5484-F254-D7B332272B80}"/>
              </a:ext>
            </a:extLst>
          </p:cNvPr>
          <p:cNvGrpSpPr/>
          <p:nvPr userDrawn="1"/>
        </p:nvGrpSpPr>
        <p:grpSpPr>
          <a:xfrm>
            <a:off x="10244461" y="2694855"/>
            <a:ext cx="1843258" cy="1824268"/>
            <a:chOff x="10193295" y="2287489"/>
            <a:chExt cx="1843258" cy="18242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E7C268E6-E44E-3A52-0A70-118380F8CC7C}"/>
                </a:ext>
              </a:extLst>
            </p:cNvPr>
            <p:cNvSpPr/>
            <p:nvPr/>
          </p:nvSpPr>
          <p:spPr>
            <a:xfrm>
              <a:off x="10193295" y="2287489"/>
              <a:ext cx="1843258" cy="1824268"/>
            </a:xfrm>
            <a:prstGeom prst="round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26137C4C-F4FD-FB8E-0E8E-3C0A574E25F3}"/>
                </a:ext>
              </a:extLst>
            </p:cNvPr>
            <p:cNvSpPr/>
            <p:nvPr/>
          </p:nvSpPr>
          <p:spPr>
            <a:xfrm>
              <a:off x="10236288" y="2330039"/>
              <a:ext cx="1757272" cy="1739168"/>
            </a:xfrm>
            <a:prstGeom prst="roundRect">
              <a:avLst/>
            </a:prstGeom>
            <a:blipFill>
              <a:blip r:embed="rId3"/>
              <a:stretch>
                <a:fillRect l="-32000" t="-4000" r="-28000" b="-3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</p:grpSp>
      <p:sp>
        <p:nvSpPr>
          <p:cNvPr id="84" name="Title 3">
            <a:extLst>
              <a:ext uri="{FF2B5EF4-FFF2-40B4-BE49-F238E27FC236}">
                <a16:creationId xmlns:a16="http://schemas.microsoft.com/office/drawing/2014/main" id="{D1011782-356C-0A35-B380-31EB54134EE5}"/>
              </a:ext>
            </a:extLst>
          </p:cNvPr>
          <p:cNvSpPr txBox="1">
            <a:spLocks/>
          </p:cNvSpPr>
          <p:nvPr userDrawn="1"/>
        </p:nvSpPr>
        <p:spPr>
          <a:xfrm>
            <a:off x="894825" y="1803216"/>
            <a:ext cx="6985983" cy="2288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solidFill>
                  <a:srgbClr val="0C0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IANUS Technologies Ltd conducts research and develops innovative technology solutions in the Security, Cyber Security and </a:t>
            </a:r>
            <a:r>
              <a:rPr lang="en-US" sz="2600" err="1">
                <a:solidFill>
                  <a:srgbClr val="0C0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2600">
                <a:solidFill>
                  <a:srgbClr val="0C0E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sectors. It actively engages in the preparation and management of EU and National projects.</a:t>
            </a:r>
            <a:endParaRPr lang="en-CY" sz="2600">
              <a:solidFill>
                <a:srgbClr val="0C0E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B92C33B-FD4C-3C1A-BCF9-0915DE85A5A7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AB1E4-2073-7781-E63E-472BA348FD38}"/>
              </a:ext>
            </a:extLst>
          </p:cNvPr>
          <p:cNvSpPr txBox="1"/>
          <p:nvPr userDrawn="1"/>
        </p:nvSpPr>
        <p:spPr>
          <a:xfrm>
            <a:off x="894825" y="5073513"/>
            <a:ext cx="1552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>
                <a:solidFill>
                  <a:srgbClr val="E1DAD6"/>
                </a:solidFill>
                <a:effectLst/>
                <a:latin typeface="Cairo"/>
              </a:rPr>
              <a:t>- Mark Twain -</a:t>
            </a:r>
          </a:p>
          <a:p>
            <a:br>
              <a:rPr lang="en-US" b="0" i="0">
                <a:solidFill>
                  <a:srgbClr val="999999"/>
                </a:solidFill>
                <a:effectLst/>
                <a:highlight>
                  <a:srgbClr val="FFFFFF"/>
                </a:highlight>
                <a:latin typeface="inherit"/>
              </a:rPr>
            </a:br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354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1A34A6-9ADC-EE38-0151-4B0D39844C27}"/>
              </a:ext>
            </a:extLst>
          </p:cNvPr>
          <p:cNvSpPr/>
          <p:nvPr userDrawn="1"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B92C33B-FD4C-3C1A-BCF9-0915DE85A5A7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930BD-1B52-9745-EAD0-92EDCBCC7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698" y="768467"/>
            <a:ext cx="9144000" cy="47783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b="1"/>
              <a:t>MEMBERSHIPS</a:t>
            </a:r>
            <a:endParaRPr lang="en-CY" sz="320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E16E711C-5DC5-7FAC-5E02-5B8FC70FE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5" b="6175"/>
          <a:stretch/>
        </p:blipFill>
        <p:spPr>
          <a:xfrm>
            <a:off x="1139360" y="5147198"/>
            <a:ext cx="1015436" cy="440564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48B7074D-483E-DE28-B6DB-799EB2C16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22722" r="-117" b="28685"/>
          <a:stretch/>
        </p:blipFill>
        <p:spPr>
          <a:xfrm>
            <a:off x="1130172" y="4559330"/>
            <a:ext cx="1033812" cy="500510"/>
          </a:xfrm>
          <a:prstGeom prst="rect">
            <a:avLst/>
          </a:prstGeom>
        </p:spPr>
      </p:pic>
      <p:pic>
        <p:nvPicPr>
          <p:cNvPr id="5" name="Picture 2">
            <a:hlinkClick r:id="rId6"/>
            <a:extLst>
              <a:ext uri="{FF2B5EF4-FFF2-40B4-BE49-F238E27FC236}">
                <a16:creationId xmlns:a16="http://schemas.microsoft.com/office/drawing/2014/main" id="{022228F7-3C11-2374-194C-61074E470D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-608" r="23128" b="-1752"/>
          <a:stretch/>
        </p:blipFill>
        <p:spPr bwMode="auto">
          <a:xfrm>
            <a:off x="1288538" y="3776414"/>
            <a:ext cx="720311" cy="6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hlinkClick r:id="rId8"/>
            <a:extLst>
              <a:ext uri="{FF2B5EF4-FFF2-40B4-BE49-F238E27FC236}">
                <a16:creationId xmlns:a16="http://schemas.microsoft.com/office/drawing/2014/main" id="{CEEC9386-386E-AE7A-2CCB-BA5D9DAD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3" r="49999"/>
          <a:stretch/>
        </p:blipFill>
        <p:spPr>
          <a:xfrm>
            <a:off x="1288538" y="1809982"/>
            <a:ext cx="717080" cy="654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73C33-2E52-9E22-942B-0EC6B4EA51B1}"/>
              </a:ext>
            </a:extLst>
          </p:cNvPr>
          <p:cNvSpPr txBox="1"/>
          <p:nvPr userDrawn="1"/>
        </p:nvSpPr>
        <p:spPr>
          <a:xfrm>
            <a:off x="2692398" y="4560188"/>
            <a:ext cx="626321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ECSO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Cybersecurity Organization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6BD12-E270-ABB9-411B-AC4EF6F010AC}"/>
              </a:ext>
            </a:extLst>
          </p:cNvPr>
          <p:cNvSpPr txBox="1"/>
          <p:nvPr userDrawn="1"/>
        </p:nvSpPr>
        <p:spPr>
          <a:xfrm>
            <a:off x="2692399" y="3883150"/>
            <a:ext cx="903287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ENLETS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GB" sz="2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European Network of Law Enforcement Technology Services</a:t>
            </a:r>
            <a:endParaRPr lang="en-US" sz="20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67ECE-2E50-62F2-FED7-D4769E1746D9}"/>
              </a:ext>
            </a:extLst>
          </p:cNvPr>
          <p:cNvSpPr txBox="1"/>
          <p:nvPr userDrawn="1"/>
        </p:nvSpPr>
        <p:spPr>
          <a:xfrm>
            <a:off x="2692399" y="1852036"/>
            <a:ext cx="870902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SEKPY,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Hellenic Manufacturers of </a:t>
            </a:r>
            <a:r>
              <a:rPr lang="en-US" sz="200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Association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EEA2E-F87C-BFF0-DE60-E5A28D87F32D}"/>
              </a:ext>
            </a:extLst>
          </p:cNvPr>
          <p:cNvSpPr txBox="1"/>
          <p:nvPr userDrawn="1"/>
        </p:nvSpPr>
        <p:spPr>
          <a:xfrm>
            <a:off x="2692399" y="2529074"/>
            <a:ext cx="707221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CCCI,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</a:rPr>
              <a:t>Cyprus Chamber of Commerce and Industry</a:t>
            </a:r>
            <a:endParaRPr lang="en-US" sz="20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FF0FE-1FB5-4219-5627-F2825A23664B}"/>
              </a:ext>
            </a:extLst>
          </p:cNvPr>
          <p:cNvSpPr txBox="1"/>
          <p:nvPr userDrawn="1"/>
        </p:nvSpPr>
        <p:spPr>
          <a:xfrm>
            <a:off x="2692398" y="3206112"/>
            <a:ext cx="707221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NCC,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National Cybersecurity Centre of Cyprus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949D5-3BA7-56BF-077E-D5D8BAD1B42C}"/>
              </a:ext>
            </a:extLst>
          </p:cNvPr>
          <p:cNvSpPr txBox="1"/>
          <p:nvPr userDrawn="1"/>
        </p:nvSpPr>
        <p:spPr>
          <a:xfrm>
            <a:off x="2692398" y="5759630"/>
            <a:ext cx="7072216" cy="49699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CCS,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Cyprus Computer Society</a:t>
            </a:r>
            <a:endParaRPr lang="en-US" sz="20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FF00993-BD43-66F1-D7F9-C1B0486B08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60" y="2556744"/>
            <a:ext cx="1015437" cy="5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ABDF5881-15F9-A217-6088-0391E92535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60" y="3288742"/>
            <a:ext cx="1015437" cy="339796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BDB0562A-E441-5EEF-2534-99361D4A03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60" y="5750446"/>
            <a:ext cx="1015437" cy="5639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60DE9E-A39A-6936-2AC9-A0FCBCC060FB}"/>
              </a:ext>
            </a:extLst>
          </p:cNvPr>
          <p:cNvSpPr txBox="1"/>
          <p:nvPr userDrawn="1"/>
        </p:nvSpPr>
        <p:spPr>
          <a:xfrm>
            <a:off x="2692398" y="1174998"/>
            <a:ext cx="82034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CARIE,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Cyprus Association of Research and Innovation Enterprises</a:t>
            </a:r>
            <a:endParaRPr lang="en-US" sz="20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472CD7-41BC-EBBB-05A8-FE3275B49831}"/>
              </a:ext>
            </a:extLst>
          </p:cNvPr>
          <p:cNvSpPr txBox="1"/>
          <p:nvPr userDrawn="1"/>
        </p:nvSpPr>
        <p:spPr>
          <a:xfrm>
            <a:off x="2689168" y="5237226"/>
            <a:ext cx="9265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EACTDA, 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European Anti-Cybercrime Technology Development Association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D62AD9E-1C06-75D4-D6B5-E9FDE9B0E2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56" y="1299113"/>
            <a:ext cx="1025445" cy="4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3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F1A34A6-9ADC-EE38-0151-4B0D39844C27}"/>
              </a:ext>
            </a:extLst>
          </p:cNvPr>
          <p:cNvSpPr/>
          <p:nvPr userDrawn="1"/>
        </p:nvSpPr>
        <p:spPr>
          <a:xfrm rot="10800000">
            <a:off x="0" y="0"/>
            <a:ext cx="688425" cy="1987734"/>
          </a:xfrm>
          <a:custGeom>
            <a:avLst/>
            <a:gdLst>
              <a:gd name="connsiteX0" fmla="*/ 688425 w 688425"/>
              <a:gd name="connsiteY0" fmla="*/ 0 h 1987734"/>
              <a:gd name="connsiteX1" fmla="*/ 688425 w 688425"/>
              <a:gd name="connsiteY1" fmla="*/ 1987734 h 1987734"/>
              <a:gd name="connsiteX2" fmla="*/ 215980 w 688425"/>
              <a:gd name="connsiteY2" fmla="*/ 1515289 h 1987734"/>
              <a:gd name="connsiteX3" fmla="*/ 215980 w 688425"/>
              <a:gd name="connsiteY3" fmla="*/ 472445 h 1987734"/>
              <a:gd name="connsiteX4" fmla="*/ 688425 w 688425"/>
              <a:gd name="connsiteY4" fmla="*/ 0 h 198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425" h="1987734">
                <a:moveTo>
                  <a:pt x="688425" y="0"/>
                </a:moveTo>
                <a:lnTo>
                  <a:pt x="688425" y="1987734"/>
                </a:lnTo>
                <a:lnTo>
                  <a:pt x="215980" y="1515289"/>
                </a:lnTo>
                <a:cubicBezTo>
                  <a:pt x="-71993" y="1227315"/>
                  <a:pt x="-71993" y="760418"/>
                  <a:pt x="215980" y="472445"/>
                </a:cubicBezTo>
                <a:lnTo>
                  <a:pt x="6884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440A302-E515-0418-347F-505EE1590BDD}"/>
              </a:ext>
            </a:extLst>
          </p:cNvPr>
          <p:cNvSpPr/>
          <p:nvPr userDrawn="1"/>
        </p:nvSpPr>
        <p:spPr>
          <a:xfrm rot="10800000">
            <a:off x="1274728" y="6551232"/>
            <a:ext cx="9332487" cy="306768"/>
          </a:xfrm>
          <a:custGeom>
            <a:avLst/>
            <a:gdLst>
              <a:gd name="connsiteX0" fmla="*/ 0 w 9213963"/>
              <a:gd name="connsiteY0" fmla="*/ 0 h 306768"/>
              <a:gd name="connsiteX1" fmla="*/ 8907195 w 9213963"/>
              <a:gd name="connsiteY1" fmla="*/ 0 h 306768"/>
              <a:gd name="connsiteX2" fmla="*/ 9213963 w 9213963"/>
              <a:gd name="connsiteY2" fmla="*/ 306768 h 306768"/>
              <a:gd name="connsiteX3" fmla="*/ 205805 w 9213963"/>
              <a:gd name="connsiteY3" fmla="*/ 306768 h 306768"/>
              <a:gd name="connsiteX4" fmla="*/ 52857 w 9213963"/>
              <a:gd name="connsiteY4" fmla="*/ 153820 h 306768"/>
              <a:gd name="connsiteX5" fmla="*/ 52857 w 9213963"/>
              <a:gd name="connsiteY5" fmla="*/ 52857 h 306768"/>
              <a:gd name="connsiteX6" fmla="*/ 0 w 9213963"/>
              <a:gd name="connsiteY6" fmla="*/ 0 h 306768"/>
              <a:gd name="connsiteX0" fmla="*/ 0 w 9314446"/>
              <a:gd name="connsiteY0" fmla="*/ 5024 h 306768"/>
              <a:gd name="connsiteX1" fmla="*/ 9007678 w 9314446"/>
              <a:gd name="connsiteY1" fmla="*/ 0 h 306768"/>
              <a:gd name="connsiteX2" fmla="*/ 9314446 w 9314446"/>
              <a:gd name="connsiteY2" fmla="*/ 306768 h 306768"/>
              <a:gd name="connsiteX3" fmla="*/ 306288 w 9314446"/>
              <a:gd name="connsiteY3" fmla="*/ 306768 h 306768"/>
              <a:gd name="connsiteX4" fmla="*/ 153340 w 9314446"/>
              <a:gd name="connsiteY4" fmla="*/ 153820 h 306768"/>
              <a:gd name="connsiteX5" fmla="*/ 153340 w 9314446"/>
              <a:gd name="connsiteY5" fmla="*/ 52857 h 306768"/>
              <a:gd name="connsiteX6" fmla="*/ 0 w 9314446"/>
              <a:gd name="connsiteY6" fmla="*/ 5024 h 306768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155750 w 9316856"/>
              <a:gd name="connsiteY4" fmla="*/ 156457 h 309405"/>
              <a:gd name="connsiteX5" fmla="*/ 0 w 9316856"/>
              <a:gd name="connsiteY5" fmla="*/ 15301 h 309405"/>
              <a:gd name="connsiteX6" fmla="*/ 2410 w 9316856"/>
              <a:gd name="connsiteY6" fmla="*/ 7661 h 309405"/>
              <a:gd name="connsiteX0" fmla="*/ 2410 w 9316856"/>
              <a:gd name="connsiteY0" fmla="*/ 7661 h 309405"/>
              <a:gd name="connsiteX1" fmla="*/ 9010088 w 9316856"/>
              <a:gd name="connsiteY1" fmla="*/ 2637 h 309405"/>
              <a:gd name="connsiteX2" fmla="*/ 9316856 w 9316856"/>
              <a:gd name="connsiteY2" fmla="*/ 309405 h 309405"/>
              <a:gd name="connsiteX3" fmla="*/ 308698 w 9316856"/>
              <a:gd name="connsiteY3" fmla="*/ 309405 h 309405"/>
              <a:gd name="connsiteX4" fmla="*/ 0 w 9316856"/>
              <a:gd name="connsiteY4" fmla="*/ 15301 h 309405"/>
              <a:gd name="connsiteX5" fmla="*/ 2410 w 9316856"/>
              <a:gd name="connsiteY5" fmla="*/ 7661 h 309405"/>
              <a:gd name="connsiteX0" fmla="*/ 8544 w 9322990"/>
              <a:gd name="connsiteY0" fmla="*/ 16081 h 317825"/>
              <a:gd name="connsiteX1" fmla="*/ 9016222 w 9322990"/>
              <a:gd name="connsiteY1" fmla="*/ 11057 h 317825"/>
              <a:gd name="connsiteX2" fmla="*/ 9322990 w 9322990"/>
              <a:gd name="connsiteY2" fmla="*/ 317825 h 317825"/>
              <a:gd name="connsiteX3" fmla="*/ 314832 w 9322990"/>
              <a:gd name="connsiteY3" fmla="*/ 317825 h 317825"/>
              <a:gd name="connsiteX4" fmla="*/ 6134 w 9322990"/>
              <a:gd name="connsiteY4" fmla="*/ 23721 h 317825"/>
              <a:gd name="connsiteX5" fmla="*/ 8544 w 9322990"/>
              <a:gd name="connsiteY5" fmla="*/ 16081 h 317825"/>
              <a:gd name="connsiteX0" fmla="*/ 6012 w 9332181"/>
              <a:gd name="connsiteY0" fmla="*/ 14498 h 320150"/>
              <a:gd name="connsiteX1" fmla="*/ 9025413 w 9332181"/>
              <a:gd name="connsiteY1" fmla="*/ 13382 h 320150"/>
              <a:gd name="connsiteX2" fmla="*/ 9332181 w 9332181"/>
              <a:gd name="connsiteY2" fmla="*/ 320150 h 320150"/>
              <a:gd name="connsiteX3" fmla="*/ 324023 w 9332181"/>
              <a:gd name="connsiteY3" fmla="*/ 320150 h 320150"/>
              <a:gd name="connsiteX4" fmla="*/ 15325 w 9332181"/>
              <a:gd name="connsiteY4" fmla="*/ 26046 h 320150"/>
              <a:gd name="connsiteX5" fmla="*/ 6012 w 9332181"/>
              <a:gd name="connsiteY5" fmla="*/ 14498 h 320150"/>
              <a:gd name="connsiteX0" fmla="*/ 0 w 9316856"/>
              <a:gd name="connsiteY0" fmla="*/ 44387 h 338491"/>
              <a:gd name="connsiteX1" fmla="*/ 9010088 w 9316856"/>
              <a:gd name="connsiteY1" fmla="*/ 31723 h 338491"/>
              <a:gd name="connsiteX2" fmla="*/ 9316856 w 9316856"/>
              <a:gd name="connsiteY2" fmla="*/ 338491 h 338491"/>
              <a:gd name="connsiteX3" fmla="*/ 308698 w 9316856"/>
              <a:gd name="connsiteY3" fmla="*/ 338491 h 338491"/>
              <a:gd name="connsiteX4" fmla="*/ 0 w 9316856"/>
              <a:gd name="connsiteY4" fmla="*/ 44387 h 338491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16856"/>
              <a:gd name="connsiteY0" fmla="*/ 12664 h 306768"/>
              <a:gd name="connsiteX1" fmla="*/ 9010088 w 9316856"/>
              <a:gd name="connsiteY1" fmla="*/ 0 h 306768"/>
              <a:gd name="connsiteX2" fmla="*/ 9316856 w 9316856"/>
              <a:gd name="connsiteY2" fmla="*/ 306768 h 306768"/>
              <a:gd name="connsiteX3" fmla="*/ 308698 w 9316856"/>
              <a:gd name="connsiteY3" fmla="*/ 306768 h 306768"/>
              <a:gd name="connsiteX4" fmla="*/ 0 w 9316856"/>
              <a:gd name="connsiteY4" fmla="*/ 12664 h 306768"/>
              <a:gd name="connsiteX0" fmla="*/ 0 w 9332487"/>
              <a:gd name="connsiteY0" fmla="*/ 941 h 306768"/>
              <a:gd name="connsiteX1" fmla="*/ 9025719 w 9332487"/>
              <a:gd name="connsiteY1" fmla="*/ 0 h 306768"/>
              <a:gd name="connsiteX2" fmla="*/ 9332487 w 9332487"/>
              <a:gd name="connsiteY2" fmla="*/ 306768 h 306768"/>
              <a:gd name="connsiteX3" fmla="*/ 324329 w 9332487"/>
              <a:gd name="connsiteY3" fmla="*/ 306768 h 306768"/>
              <a:gd name="connsiteX4" fmla="*/ 0 w 9332487"/>
              <a:gd name="connsiteY4" fmla="*/ 941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2487" h="306768">
                <a:moveTo>
                  <a:pt x="0" y="941"/>
                </a:moveTo>
                <a:lnTo>
                  <a:pt x="9025719" y="0"/>
                </a:lnTo>
                <a:lnTo>
                  <a:pt x="9332487" y="306768"/>
                </a:lnTo>
                <a:lnTo>
                  <a:pt x="324329" y="306768"/>
                </a:lnTo>
                <a:lnTo>
                  <a:pt x="0" y="941"/>
                </a:lnTo>
                <a:close/>
              </a:path>
            </a:pathLst>
          </a:custGeom>
          <a:solidFill>
            <a:srgbClr val="0218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FE222B2-9FBF-E6ED-BB50-9FCE9D139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825" y="786102"/>
            <a:ext cx="9484087" cy="813732"/>
          </a:xfrm>
          <a:prstGeom prst="rect">
            <a:avLst/>
          </a:prstGeom>
        </p:spPr>
        <p:txBody>
          <a:bodyPr/>
          <a:lstStyle/>
          <a:p>
            <a:r>
              <a:rPr lang="en-US" sz="3600"/>
              <a:t>SERVICES</a:t>
            </a:r>
            <a:endParaRPr lang="en-CY" sz="360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939A6B1-6F3E-54C7-CC3A-622CCDD11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3900" y="786102"/>
            <a:ext cx="3505200" cy="4103914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05A9EFA-EEAE-9E88-E92A-94DFF128F923}"/>
              </a:ext>
            </a:extLst>
          </p:cNvPr>
          <p:cNvSpPr txBox="1">
            <a:spLocks/>
          </p:cNvSpPr>
          <p:nvPr userDrawn="1"/>
        </p:nvSpPr>
        <p:spPr>
          <a:xfrm>
            <a:off x="894825" y="1874329"/>
            <a:ext cx="781102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/>
              <a:t>European funding experts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IANUS has deep experience in the management and processing of innovation projects supported by European funding.</a:t>
            </a:r>
          </a:p>
          <a:p>
            <a:pPr>
              <a:lnSpc>
                <a:spcPct val="100000"/>
              </a:lnSpc>
            </a:pPr>
            <a:r>
              <a:rPr lang="en-US" b="1"/>
              <a:t>Software Development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IANUS skilled personnel, can help your company meet your software development goals: Websites, Android Apps, Web Apps, Desktop Apps</a:t>
            </a:r>
          </a:p>
          <a:p>
            <a:pPr>
              <a:lnSpc>
                <a:spcPct val="100000"/>
              </a:lnSpc>
            </a:pPr>
            <a:r>
              <a:rPr lang="en-US" b="1"/>
              <a:t>Cyber Security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IANUS provides a range of professional cybersecurity services, all aligned with the stringent standards of ISO 27001:2022.</a:t>
            </a:r>
            <a:endParaRPr lang="en-CY" sz="200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50000"/>
            <a:lum/>
          </a:blip>
          <a:srcRect/>
          <a:tile tx="0" ty="0" sx="80000" sy="8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09FDE99-27C3-E8D4-C0E9-8450027CBE66}"/>
              </a:ext>
            </a:extLst>
          </p:cNvPr>
          <p:cNvSpPr/>
          <p:nvPr/>
        </p:nvSpPr>
        <p:spPr>
          <a:xfrm>
            <a:off x="1428309" y="6857358"/>
            <a:ext cx="1595" cy="642"/>
          </a:xfrm>
          <a:custGeom>
            <a:avLst/>
            <a:gdLst>
              <a:gd name="connsiteX0" fmla="*/ 952 w 1595"/>
              <a:gd name="connsiteY0" fmla="*/ 0 h 642"/>
              <a:gd name="connsiteX1" fmla="*/ 1595 w 1595"/>
              <a:gd name="connsiteY1" fmla="*/ 642 h 642"/>
              <a:gd name="connsiteX2" fmla="*/ 0 w 1595"/>
              <a:gd name="connsiteY2" fmla="*/ 642 h 642"/>
              <a:gd name="connsiteX3" fmla="*/ 952 w 1595"/>
              <a:gd name="connsiteY3" fmla="*/ 0 h 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5" h="642">
                <a:moveTo>
                  <a:pt x="952" y="0"/>
                </a:moveTo>
                <a:lnTo>
                  <a:pt x="1595" y="642"/>
                </a:lnTo>
                <a:lnTo>
                  <a:pt x="0" y="642"/>
                </a:lnTo>
                <a:lnTo>
                  <a:pt x="95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DF92FE9-428E-11B4-C8BD-0EB50E20854C}"/>
              </a:ext>
            </a:extLst>
          </p:cNvPr>
          <p:cNvSpPr/>
          <p:nvPr userDrawn="1"/>
        </p:nvSpPr>
        <p:spPr>
          <a:xfrm>
            <a:off x="-2846129" y="6548595"/>
            <a:ext cx="12241" cy="7628"/>
          </a:xfrm>
          <a:custGeom>
            <a:avLst/>
            <a:gdLst>
              <a:gd name="connsiteX0" fmla="*/ 9606 w 12241"/>
              <a:gd name="connsiteY0" fmla="*/ 534 h 7628"/>
              <a:gd name="connsiteX1" fmla="*/ 11803 w 12241"/>
              <a:gd name="connsiteY1" fmla="*/ 4750 h 7628"/>
              <a:gd name="connsiteX2" fmla="*/ 0 w 12241"/>
              <a:gd name="connsiteY2" fmla="*/ 7628 h 7628"/>
              <a:gd name="connsiteX3" fmla="*/ 1936 w 12241"/>
              <a:gd name="connsiteY3" fmla="*/ 1792 h 7628"/>
              <a:gd name="connsiteX4" fmla="*/ 9606 w 12241"/>
              <a:gd name="connsiteY4" fmla="*/ 534 h 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" h="7628">
                <a:moveTo>
                  <a:pt x="9606" y="534"/>
                </a:moveTo>
                <a:cubicBezTo>
                  <a:pt x="11732" y="1404"/>
                  <a:pt x="12945" y="3185"/>
                  <a:pt x="11803" y="4750"/>
                </a:cubicBezTo>
                <a:lnTo>
                  <a:pt x="0" y="7628"/>
                </a:lnTo>
                <a:lnTo>
                  <a:pt x="1936" y="1792"/>
                </a:lnTo>
                <a:cubicBezTo>
                  <a:pt x="4442" y="-293"/>
                  <a:pt x="7480" y="-335"/>
                  <a:pt x="9606" y="5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E6BED-13C7-5AF6-52CE-760730EE3583}"/>
              </a:ext>
            </a:extLst>
          </p:cNvPr>
          <p:cNvSpPr/>
          <p:nvPr userDrawn="1"/>
        </p:nvSpPr>
        <p:spPr>
          <a:xfrm>
            <a:off x="-2846129" y="6548595"/>
            <a:ext cx="12241" cy="7628"/>
          </a:xfrm>
          <a:custGeom>
            <a:avLst/>
            <a:gdLst>
              <a:gd name="connsiteX0" fmla="*/ 9606 w 12241"/>
              <a:gd name="connsiteY0" fmla="*/ 534 h 7628"/>
              <a:gd name="connsiteX1" fmla="*/ 11803 w 12241"/>
              <a:gd name="connsiteY1" fmla="*/ 4750 h 7628"/>
              <a:gd name="connsiteX2" fmla="*/ 0 w 12241"/>
              <a:gd name="connsiteY2" fmla="*/ 7628 h 7628"/>
              <a:gd name="connsiteX3" fmla="*/ 1936 w 12241"/>
              <a:gd name="connsiteY3" fmla="*/ 1792 h 7628"/>
              <a:gd name="connsiteX4" fmla="*/ 9606 w 12241"/>
              <a:gd name="connsiteY4" fmla="*/ 534 h 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" h="7628">
                <a:moveTo>
                  <a:pt x="9606" y="534"/>
                </a:moveTo>
                <a:cubicBezTo>
                  <a:pt x="11732" y="1404"/>
                  <a:pt x="12945" y="3185"/>
                  <a:pt x="11803" y="4750"/>
                </a:cubicBezTo>
                <a:lnTo>
                  <a:pt x="0" y="7628"/>
                </a:lnTo>
                <a:lnTo>
                  <a:pt x="1936" y="1792"/>
                </a:lnTo>
                <a:cubicBezTo>
                  <a:pt x="4442" y="-293"/>
                  <a:pt x="7480" y="-335"/>
                  <a:pt x="9606" y="5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2CD60F3-17D3-3613-50F1-86E103969C9A}"/>
              </a:ext>
            </a:extLst>
          </p:cNvPr>
          <p:cNvSpPr/>
          <p:nvPr userDrawn="1"/>
        </p:nvSpPr>
        <p:spPr>
          <a:xfrm>
            <a:off x="1" y="6551232"/>
            <a:ext cx="1429260" cy="306768"/>
          </a:xfrm>
          <a:custGeom>
            <a:avLst/>
            <a:gdLst>
              <a:gd name="connsiteX0" fmla="*/ 0 w 1429260"/>
              <a:gd name="connsiteY0" fmla="*/ 0 h 306768"/>
              <a:gd name="connsiteX1" fmla="*/ 1123135 w 1429260"/>
              <a:gd name="connsiteY1" fmla="*/ 0 h 306768"/>
              <a:gd name="connsiteX2" fmla="*/ 1429260 w 1429260"/>
              <a:gd name="connsiteY2" fmla="*/ 306126 h 306768"/>
              <a:gd name="connsiteX3" fmla="*/ 1428308 w 1429260"/>
              <a:gd name="connsiteY3" fmla="*/ 306768 h 306768"/>
              <a:gd name="connsiteX4" fmla="*/ 0 w 1429260"/>
              <a:gd name="connsiteY4" fmla="*/ 306768 h 306768"/>
              <a:gd name="connsiteX5" fmla="*/ 0 w 1429260"/>
              <a:gd name="connsiteY5" fmla="*/ 0 h 30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9260" h="306768">
                <a:moveTo>
                  <a:pt x="0" y="0"/>
                </a:moveTo>
                <a:lnTo>
                  <a:pt x="1123135" y="0"/>
                </a:lnTo>
                <a:lnTo>
                  <a:pt x="1429260" y="306126"/>
                </a:lnTo>
                <a:lnTo>
                  <a:pt x="1428308" y="306768"/>
                </a:lnTo>
                <a:lnTo>
                  <a:pt x="0" y="306768"/>
                </a:lnTo>
                <a:lnTo>
                  <a:pt x="0" y="0"/>
                </a:lnTo>
                <a:close/>
              </a:path>
            </a:pathLst>
          </a:custGeom>
          <a:solidFill>
            <a:srgbClr val="DAD7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91355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0" r:id="rId2"/>
    <p:sldLayoutId id="2147483683" r:id="rId3"/>
    <p:sldLayoutId id="2147483692" r:id="rId4"/>
    <p:sldLayoutId id="2147483707" r:id="rId5"/>
    <p:sldLayoutId id="2147483706" r:id="rId6"/>
    <p:sldLayoutId id="2147483712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6.png"/><Relationship Id="rId7" Type="http://schemas.openxmlformats.org/officeDocument/2006/relationships/image" Target="../media/image13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1.jpeg"/><Relationship Id="rId4" Type="http://schemas.openxmlformats.org/officeDocument/2006/relationships/image" Target="../media/image1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funding-tenders/opportunities/portal/screen/home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FC38-09E8-8E14-62F8-B6E8F03F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333" y="2885024"/>
            <a:ext cx="6057234" cy="770988"/>
          </a:xfrm>
        </p:spPr>
        <p:txBody>
          <a:bodyPr/>
          <a:lstStyle/>
          <a:p>
            <a:pPr algn="ctr"/>
            <a:r>
              <a:rPr lang="en-US" b="1"/>
              <a:t>D</a:t>
            </a:r>
            <a:r>
              <a:rPr lang="el-GR" b="1" err="1"/>
              <a:t>igital</a:t>
            </a:r>
            <a:r>
              <a:rPr lang="el-GR" b="1"/>
              <a:t> </a:t>
            </a:r>
            <a:r>
              <a:rPr lang="el-GR" b="1" err="1"/>
              <a:t>Superiority</a:t>
            </a:r>
            <a:br>
              <a:rPr lang="en-US" b="1"/>
            </a:br>
            <a:r>
              <a:rPr lang="en-US" b="1"/>
              <a:t>Defense &amp;</a:t>
            </a:r>
            <a:r>
              <a:rPr lang="el-GR" b="1"/>
              <a:t> </a:t>
            </a:r>
            <a:r>
              <a:rPr lang="el-GR" b="1" err="1"/>
              <a:t>Homeland</a:t>
            </a:r>
            <a:r>
              <a:rPr lang="el-GR" b="1"/>
              <a:t> </a:t>
            </a:r>
            <a:r>
              <a:rPr lang="el-GR" b="1" err="1"/>
              <a:t>Security</a:t>
            </a:r>
            <a:endParaRPr lang="en-CY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6EC8A-CD0B-E92A-2574-F82F5C9B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A2AA08-40E7-18AB-1D12-0E3C69F82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8938" y="0"/>
            <a:ext cx="4234113" cy="845047"/>
          </a:xfrm>
        </p:spPr>
        <p:txBody>
          <a:bodyPr lIns="91440" tIns="45720" rIns="91440" bIns="45720" anchor="b"/>
          <a:lstStyle/>
          <a:p>
            <a:pPr algn="ctr"/>
            <a:r>
              <a:rPr lang="en-GB" sz="4000" dirty="0">
                <a:latin typeface="Times New Roman"/>
                <a:cs typeface="Times New Roman"/>
              </a:rPr>
              <a:t>Consortium (2/2)</a:t>
            </a:r>
            <a:endParaRPr lang="el-GR" dirty="0"/>
          </a:p>
        </p:txBody>
      </p:sp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E1FC3DAC-C59E-83B6-A8CA-CCD11ADA9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19896"/>
              </p:ext>
            </p:extLst>
          </p:nvPr>
        </p:nvGraphicFramePr>
        <p:xfrm>
          <a:off x="1820946" y="868507"/>
          <a:ext cx="8550099" cy="51205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84411">
                  <a:extLst>
                    <a:ext uri="{9D8B030D-6E8A-4147-A177-3AD203B41FA5}">
                      <a16:colId xmlns:a16="http://schemas.microsoft.com/office/drawing/2014/main" val="1970267596"/>
                    </a:ext>
                  </a:extLst>
                </a:gridCol>
                <a:gridCol w="4418483">
                  <a:extLst>
                    <a:ext uri="{9D8B030D-6E8A-4147-A177-3AD203B41FA5}">
                      <a16:colId xmlns:a16="http://schemas.microsoft.com/office/drawing/2014/main" val="2880875360"/>
                    </a:ext>
                  </a:extLst>
                </a:gridCol>
                <a:gridCol w="1232646">
                  <a:extLst>
                    <a:ext uri="{9D8B030D-6E8A-4147-A177-3AD203B41FA5}">
                      <a16:colId xmlns:a16="http://schemas.microsoft.com/office/drawing/2014/main" val="4201718467"/>
                    </a:ext>
                  </a:extLst>
                </a:gridCol>
                <a:gridCol w="1120588">
                  <a:extLst>
                    <a:ext uri="{9D8B030D-6E8A-4147-A177-3AD203B41FA5}">
                      <a16:colId xmlns:a16="http://schemas.microsoft.com/office/drawing/2014/main" val="1637220080"/>
                    </a:ext>
                  </a:extLst>
                </a:gridCol>
                <a:gridCol w="993971">
                  <a:extLst>
                    <a:ext uri="{9D8B030D-6E8A-4147-A177-3AD203B41FA5}">
                      <a16:colId xmlns:a16="http://schemas.microsoft.com/office/drawing/2014/main" val="3704952126"/>
                    </a:ext>
                  </a:extLst>
                </a:gridCol>
              </a:tblGrid>
              <a:tr h="58830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No.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Participant organisation name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Short name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Country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Type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669179"/>
                  </a:ext>
                </a:extLst>
              </a:tr>
              <a:tr h="40621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GDELS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GDELS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LARGE INDUSTRY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467410"/>
                  </a:ext>
                </a:extLst>
              </a:tr>
              <a:tr h="3922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C&amp;V Defence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C&amp;V DEFENCE</a:t>
                      </a:r>
                      <a:endParaRPr lang="el-GR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80591"/>
                  </a:ext>
                </a:extLst>
              </a:tr>
              <a:tr h="35018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HellasSat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HELLASSAT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INDUSTRY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29674"/>
                  </a:ext>
                </a:extLst>
              </a:tr>
              <a:tr h="43422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14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SKYLD 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SKYLD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81466"/>
                  </a:ext>
                </a:extLst>
              </a:tr>
              <a:tr h="4622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INMI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Spalazzani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INMI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MEDICAL INSTITUTE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49825"/>
                  </a:ext>
                </a:extLst>
              </a:tr>
              <a:tr h="3641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CBRN-Protection 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CBRN-PROTECT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384139"/>
                  </a:ext>
                </a:extLst>
              </a:tr>
              <a:tr h="42022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A.S.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Prote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Maritime  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ASP MARITIME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23085"/>
                  </a:ext>
                </a:extLst>
              </a:tr>
              <a:tr h="58830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Flying Basket 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FLYING BASKET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166361"/>
                  </a:ext>
                </a:extLst>
              </a:tr>
              <a:tr h="37819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19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Airbus Helicopters 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AIRBUS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LARGE INDUSTRY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090036"/>
                  </a:ext>
                </a:extLst>
              </a:tr>
              <a:tr h="40621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Centro Studi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Esercito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CSE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END USER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61938"/>
                  </a:ext>
                </a:extLst>
              </a:tr>
            </a:tbl>
          </a:graphicData>
        </a:graphic>
      </p:graphicFrame>
      <p:pic>
        <p:nvPicPr>
          <p:cNvPr id="3" name="Picture 2" descr="A red and yellow flag with a coat of arms&#10;&#10;AI-generated content may be incorrect.">
            <a:extLst>
              <a:ext uri="{FF2B5EF4-FFF2-40B4-BE49-F238E27FC236}">
                <a16:creationId xmlns:a16="http://schemas.microsoft.com/office/drawing/2014/main" id="{C4E31BB2-E4EA-871A-89C8-6EE24C4AE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15" y="1524463"/>
            <a:ext cx="385912" cy="224588"/>
          </a:xfrm>
          <a:prstGeom prst="rect">
            <a:avLst/>
          </a:prstGeom>
        </p:spPr>
      </p:pic>
      <p:pic>
        <p:nvPicPr>
          <p:cNvPr id="15" name="Picture 14" descr="A red yellow and black flag&#10;&#10;AI-generated content may be incorrect.">
            <a:extLst>
              <a:ext uri="{FF2B5EF4-FFF2-40B4-BE49-F238E27FC236}">
                <a16:creationId xmlns:a16="http://schemas.microsoft.com/office/drawing/2014/main" id="{7D88CB4A-0AAA-B025-8C84-C568EFF65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649" y="1986071"/>
            <a:ext cx="375443" cy="220849"/>
          </a:xfrm>
          <a:prstGeom prst="rect">
            <a:avLst/>
          </a:prstGeom>
        </p:spPr>
      </p:pic>
      <p:pic>
        <p:nvPicPr>
          <p:cNvPr id="4" name="Picture 3" descr="A blue and white flag&#10;&#10;AI-generated content may be incorrect.">
            <a:extLst>
              <a:ext uri="{FF2B5EF4-FFF2-40B4-BE49-F238E27FC236}">
                <a16:creationId xmlns:a16="http://schemas.microsoft.com/office/drawing/2014/main" id="{BA8B0801-A112-182C-EFF1-14A0632C2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01" y="2438195"/>
            <a:ext cx="378598" cy="220849"/>
          </a:xfrm>
          <a:prstGeom prst="rect">
            <a:avLst/>
          </a:prstGeom>
        </p:spPr>
      </p:pic>
      <p:pic>
        <p:nvPicPr>
          <p:cNvPr id="10" name="Εικόνα 15" descr="Εικόνα που περιέχει clipart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8A302DD-37D2-4BD6-BF4E-7115974C4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004" y="2820704"/>
            <a:ext cx="385912" cy="260030"/>
          </a:xfrm>
          <a:prstGeom prst="rect">
            <a:avLst/>
          </a:prstGeom>
        </p:spPr>
      </p:pic>
      <p:pic>
        <p:nvPicPr>
          <p:cNvPr id="23" name="Picture 22" descr="A red and white flag&#10;&#10;AI-generated content may be incorrect.">
            <a:extLst>
              <a:ext uri="{FF2B5EF4-FFF2-40B4-BE49-F238E27FC236}">
                <a16:creationId xmlns:a16="http://schemas.microsoft.com/office/drawing/2014/main" id="{7C2A62F7-8E91-8C25-BF55-F7F5A5404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04" y="3742845"/>
            <a:ext cx="361950" cy="254988"/>
          </a:xfrm>
          <a:prstGeom prst="rect">
            <a:avLst/>
          </a:prstGeom>
        </p:spPr>
      </p:pic>
      <p:pic>
        <p:nvPicPr>
          <p:cNvPr id="12" name="Εικόνα 15" descr="Εικόνα που περιέχει clipart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D203028-A477-8EBA-BC1E-7BE7ABBB8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415" y="4198575"/>
            <a:ext cx="361950" cy="238125"/>
          </a:xfrm>
          <a:prstGeom prst="rect">
            <a:avLst/>
          </a:prstGeom>
        </p:spPr>
      </p:pic>
      <p:pic>
        <p:nvPicPr>
          <p:cNvPr id="13" name="Picture 12" descr="A flag of italy with red white and green stripes&#10;&#10;AI-generated content may be incorrect.">
            <a:extLst>
              <a:ext uri="{FF2B5EF4-FFF2-40B4-BE49-F238E27FC236}">
                <a16:creationId xmlns:a16="http://schemas.microsoft.com/office/drawing/2014/main" id="{ACF02446-AA80-B624-440A-0E79FC1C3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062" y="4710777"/>
            <a:ext cx="369359" cy="232834"/>
          </a:xfrm>
          <a:prstGeom prst="rect">
            <a:avLst/>
          </a:prstGeom>
        </p:spPr>
      </p:pic>
      <p:pic>
        <p:nvPicPr>
          <p:cNvPr id="14" name="Picture 13" descr="A flag with red white and blue stripes&#10;&#10;AI-generated content may be incorrect.">
            <a:extLst>
              <a:ext uri="{FF2B5EF4-FFF2-40B4-BE49-F238E27FC236}">
                <a16:creationId xmlns:a16="http://schemas.microsoft.com/office/drawing/2014/main" id="{0E55DC5F-AA0B-8682-94E4-82E27D25A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8627004" y="5243006"/>
            <a:ext cx="370417" cy="223308"/>
          </a:xfrm>
          <a:prstGeom prst="rect">
            <a:avLst/>
          </a:prstGeom>
        </p:spPr>
      </p:pic>
      <p:pic>
        <p:nvPicPr>
          <p:cNvPr id="18" name="Picture 17" descr="A flag of italy with red white and green stripes&#10;&#10;AI-generated content may be incorrect.">
            <a:extLst>
              <a:ext uri="{FF2B5EF4-FFF2-40B4-BE49-F238E27FC236}">
                <a16:creationId xmlns:a16="http://schemas.microsoft.com/office/drawing/2014/main" id="{8B3BC0B0-29E2-7FCD-C36C-9B2FA9BA6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557" y="5649292"/>
            <a:ext cx="369359" cy="232834"/>
          </a:xfrm>
          <a:prstGeom prst="rect">
            <a:avLst/>
          </a:prstGeom>
        </p:spPr>
      </p:pic>
      <p:pic>
        <p:nvPicPr>
          <p:cNvPr id="19" name="Εικόνα 15" descr="Εικόνα που περιέχει clipart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2274919-390C-9D75-4142-95D489FD2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004" y="3282073"/>
            <a:ext cx="385912" cy="2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31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2FDC95-2830-E80B-3D29-4A68C6512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3158" y="0"/>
            <a:ext cx="4072379" cy="813732"/>
          </a:xfrm>
        </p:spPr>
        <p:txBody>
          <a:bodyPr lIns="91440" tIns="45720" rIns="91440" bIns="45720" anchor="b"/>
          <a:lstStyle/>
          <a:p>
            <a:pPr algn="ctr"/>
            <a:r>
              <a:rPr lang="en-US" sz="4000" dirty="0">
                <a:solidFill>
                  <a:srgbClr val="13223D"/>
                </a:solidFill>
                <a:latin typeface="Times New Roman"/>
                <a:cs typeface="Times New Roman"/>
              </a:rPr>
              <a:t>SAVER</a:t>
            </a:r>
            <a:endParaRPr lang="el-GR" sz="4000" dirty="0">
              <a:solidFill>
                <a:srgbClr val="13223D"/>
              </a:solidFill>
              <a:latin typeface="Times New Roman"/>
              <a:cs typeface="Times New Roman"/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80B4168-6D76-66D6-F871-18756F1684F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9876" y="4717659"/>
            <a:ext cx="10719308" cy="52046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EDF-2025-RA-MCBRN-ATE: Non-thematic research actions by SMEs and research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organisations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9C04E-0D9E-69F8-5A4E-77EC8B4279FD}"/>
              </a:ext>
            </a:extLst>
          </p:cNvPr>
          <p:cNvSpPr txBox="1"/>
          <p:nvPr/>
        </p:nvSpPr>
        <p:spPr>
          <a:xfrm>
            <a:off x="1668923" y="1850186"/>
            <a:ext cx="91408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Robots and Autonomous Systems for Efficient Evacuation and Care in Large Scale Combat Operations</a:t>
            </a:r>
            <a:endParaRPr lang="el-GR" sz="2800" noProof="1">
              <a:latin typeface="Times New Roma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238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C4D319-AF42-6CE4-2AF1-48CEC307B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2360" y="2453"/>
            <a:ext cx="2363321" cy="845047"/>
          </a:xfrm>
        </p:spPr>
        <p:txBody>
          <a:bodyPr lIns="91440" tIns="45720" rIns="91440" bIns="45720" anchor="b"/>
          <a:lstStyle/>
          <a:p>
            <a:r>
              <a:rPr lang="en-GB" sz="4000">
                <a:latin typeface="Times New Roman"/>
                <a:cs typeface="Times New Roman"/>
              </a:rPr>
              <a:t>Key Facts</a:t>
            </a:r>
            <a:endParaRPr lang="el-GR" sz="400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B0E3977-AAA5-591F-5483-36F14BD5D65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94825" y="1951495"/>
            <a:ext cx="10599182" cy="3161366"/>
          </a:xfrm>
        </p:spPr>
        <p:txBody>
          <a:bodyPr lIns="91440" tIns="45720" rIns="91440" bIns="45720" anchor="t"/>
          <a:lstStyle/>
          <a:p>
            <a:pPr marL="342900" indent="-342900" algn="just">
              <a:buFont typeface="Wingdings,Sans-Serif"/>
              <a:buChar char="§"/>
            </a:pPr>
            <a:r>
              <a:rPr lang="en-GB" sz="2400" b="1" dirty="0">
                <a:solidFill>
                  <a:schemeClr val="tx2"/>
                </a:solidFill>
                <a:latin typeface="Times New Roman"/>
                <a:cs typeface="Times New Roman"/>
              </a:rPr>
              <a:t>Funding Scheme: </a:t>
            </a:r>
            <a:r>
              <a:rPr lang="en-GB" sz="2400" dirty="0">
                <a:solidFill>
                  <a:schemeClr val="tx2"/>
                </a:solidFill>
                <a:latin typeface="Times New Roman"/>
                <a:cs typeface="Times New Roman"/>
              </a:rPr>
              <a:t>European Defence Fund (EDF) - </a:t>
            </a:r>
            <a:r>
              <a:rPr lang="en-GB" sz="2400" dirty="0"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Funding &amp; tenders (europa.eu)</a:t>
            </a:r>
            <a:endParaRPr lang="el-GR" sz="2400" dirty="0">
              <a:latin typeface="Times New Roman"/>
              <a:cs typeface="Times New Roman"/>
            </a:endParaRPr>
          </a:p>
          <a:p>
            <a:pPr marL="342900" indent="-342900" algn="just">
              <a:buFont typeface="Wingdings,Sans-Serif"/>
              <a:buChar char="§"/>
            </a:pPr>
            <a:r>
              <a:rPr lang="en-GB" sz="2400" b="1" dirty="0">
                <a:solidFill>
                  <a:schemeClr val="tx2"/>
                </a:solidFill>
                <a:latin typeface="Times New Roman"/>
                <a:cs typeface="Times New Roman"/>
              </a:rPr>
              <a:t>Call</a:t>
            </a:r>
            <a:r>
              <a:rPr lang="en-GB" sz="2400" dirty="0">
                <a:solidFill>
                  <a:schemeClr val="tx2"/>
                </a:solidFill>
                <a:latin typeface="Times New Roman"/>
                <a:cs typeface="Times New Roman"/>
              </a:rPr>
              <a:t>: </a:t>
            </a:r>
            <a:r>
              <a:rPr lang="en-GB" sz="2400" dirty="0">
                <a:solidFill>
                  <a:schemeClr val="tx2"/>
                </a:solidFill>
                <a:latin typeface="Times New Roman"/>
                <a:ea typeface="+mn-lt"/>
                <a:cs typeface="+mn-lt"/>
              </a:rPr>
              <a:t>EDF-2025-RA-MCBRN-ATE: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autonomous CASEVAC system improving the logistics chain to/from the battlefield</a:t>
            </a:r>
          </a:p>
          <a:p>
            <a:pPr marL="342900" indent="-342900" algn="just">
              <a:buFont typeface="Wingdings,Sans-Serif"/>
              <a:buChar char="§"/>
            </a:pPr>
            <a:r>
              <a:rPr lang="en-GB" sz="2400" b="1" dirty="0">
                <a:solidFill>
                  <a:schemeClr val="tx2"/>
                </a:solidFill>
                <a:latin typeface="Times New Roman"/>
                <a:cs typeface="Times New Roman"/>
              </a:rPr>
              <a:t>Deadline:</a:t>
            </a:r>
            <a:r>
              <a:rPr lang="en-GB" sz="2400" dirty="0">
                <a:solidFill>
                  <a:schemeClr val="tx2"/>
                </a:solidFill>
                <a:latin typeface="Times New Roman"/>
                <a:cs typeface="Times New Roman"/>
              </a:rPr>
              <a:t> </a:t>
            </a:r>
            <a:r>
              <a:rPr lang="en-GB" sz="2400" dirty="0">
                <a:solidFill>
                  <a:schemeClr val="tx2"/>
                </a:solidFill>
                <a:latin typeface="Times New Roman"/>
                <a:ea typeface="+mn-lt"/>
                <a:cs typeface="Times New Roman"/>
              </a:rPr>
              <a:t>16</a:t>
            </a:r>
            <a:r>
              <a:rPr lang="en-GB" sz="2400" dirty="0">
                <a:solidFill>
                  <a:schemeClr val="tx2"/>
                </a:solidFill>
                <a:latin typeface="Times New Roman"/>
                <a:ea typeface="+mn-lt"/>
                <a:cs typeface="+mn-lt"/>
              </a:rPr>
              <a:t> October 2025 – 17:00:00 CET (Brussels)</a:t>
            </a:r>
            <a:endParaRPr lang="en-US" sz="24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342900" indent="-342900" algn="just">
              <a:spcAft>
                <a:spcPts val="600"/>
              </a:spcAft>
              <a:buFont typeface="Wingdings,Sans-Serif"/>
              <a:buChar char="§"/>
            </a:pPr>
            <a:r>
              <a:rPr lang="en-GB" sz="2400" b="1" dirty="0">
                <a:solidFill>
                  <a:schemeClr val="tx2"/>
                </a:solidFill>
                <a:latin typeface="Times New Roman"/>
                <a:cs typeface="Times New Roman"/>
              </a:rPr>
              <a:t>Project funding: </a:t>
            </a:r>
            <a:r>
              <a:rPr lang="en-GB" sz="2400" dirty="0">
                <a:solidFill>
                  <a:schemeClr val="tx2"/>
                </a:solidFill>
                <a:latin typeface="Times New Roman"/>
                <a:cs typeface="Times New Roman"/>
              </a:rPr>
              <a:t>10M euros</a:t>
            </a:r>
            <a:endParaRPr lang="en-US" sz="24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342900" indent="-342900" algn="just">
              <a:spcAft>
                <a:spcPts val="600"/>
              </a:spcAft>
              <a:buFont typeface="Wingdings,Sans-Serif"/>
              <a:buChar char="§"/>
            </a:pPr>
            <a:r>
              <a:rPr lang="en-GB" sz="2400" b="1" dirty="0">
                <a:solidFill>
                  <a:schemeClr val="tx2"/>
                </a:solidFill>
                <a:latin typeface="Times New Roman"/>
                <a:cs typeface="Times New Roman"/>
              </a:rPr>
              <a:t>Duration:</a:t>
            </a:r>
            <a:r>
              <a:rPr lang="en-GB" sz="2400" dirty="0">
                <a:solidFill>
                  <a:schemeClr val="tx2"/>
                </a:solidFill>
                <a:latin typeface="Times New Roman"/>
                <a:cs typeface="Times New Roman"/>
              </a:rPr>
              <a:t> 36 months </a:t>
            </a:r>
            <a:endParaRPr lang="el-G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5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3488D0-6E58-B980-80B4-0DEF292BD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4113" y="138151"/>
            <a:ext cx="2154554" cy="730226"/>
          </a:xfrm>
        </p:spPr>
        <p:txBody>
          <a:bodyPr lIns="91440" tIns="45720" rIns="91440" bIns="45720" anchor="b"/>
          <a:lstStyle/>
          <a:p>
            <a:r>
              <a:rPr lang="en-GB" sz="4000">
                <a:latin typeface="Times New Roman"/>
                <a:cs typeface="Times New Roman"/>
              </a:rPr>
              <a:t>Abstract</a:t>
            </a:r>
            <a:endParaRPr lang="en-GB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EE5D7BE-429F-2070-83AE-834B63FC320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00880" y="1711413"/>
            <a:ext cx="10599182" cy="3370133"/>
          </a:xfrm>
        </p:spPr>
        <p:txBody>
          <a:bodyPr lIns="91440" tIns="45720" rIns="91440" bIns="45720" anchor="t"/>
          <a:lstStyle/>
          <a:p>
            <a:pPr marL="0" indent="0" algn="just">
              <a:buNone/>
            </a:pPr>
            <a:r>
              <a:rPr lang="en-GB" sz="2400" dirty="0">
                <a:latin typeface="Times New Roman"/>
                <a:cs typeface="Arial"/>
              </a:rPr>
              <a:t>The </a:t>
            </a:r>
            <a:r>
              <a:rPr lang="en-GB" sz="2400" b="1" dirty="0">
                <a:latin typeface="Times New Roman"/>
                <a:cs typeface="Arial"/>
              </a:rPr>
              <a:t>SAVER project</a:t>
            </a:r>
            <a:r>
              <a:rPr lang="en-GB" sz="2400" dirty="0">
                <a:latin typeface="Times New Roman"/>
                <a:cs typeface="Arial"/>
              </a:rPr>
              <a:t> addresses the urgent need for rapid and safe casualty evacuation in contested and CBRN-threatened battlefields.</a:t>
            </a:r>
          </a:p>
          <a:p>
            <a:pPr marL="0" indent="0" algn="just">
              <a:buNone/>
            </a:pPr>
            <a:r>
              <a:rPr lang="en-GB" sz="2400" dirty="0">
                <a:latin typeface="Times New Roman"/>
                <a:cs typeface="Arial"/>
              </a:rPr>
              <a:t>SAVER will develop </a:t>
            </a:r>
            <a:r>
              <a:rPr lang="en-GB" sz="2400" b="1" dirty="0">
                <a:latin typeface="Times New Roman"/>
                <a:cs typeface="Arial"/>
              </a:rPr>
              <a:t>a re-configurable, modular system-of systems of Robotic and autonomous systems (RAS)</a:t>
            </a:r>
            <a:r>
              <a:rPr lang="en-GB" sz="2400" dirty="0">
                <a:latin typeface="Times New Roman"/>
                <a:cs typeface="Arial"/>
              </a:rPr>
              <a:t>, including an armoured mothership UGV, UAVs, quadrupeds, UGVs, and USVs. These units will operate collaboratively with advanced </a:t>
            </a:r>
            <a:r>
              <a:rPr lang="en-GB" sz="2400" b="1" dirty="0">
                <a:latin typeface="Times New Roman"/>
                <a:cs typeface="Arial"/>
              </a:rPr>
              <a:t>AI-driven triage, medical monitoring, shared perception, and secure C2 systems</a:t>
            </a:r>
            <a:r>
              <a:rPr lang="en-GB" sz="2400" dirty="0">
                <a:latin typeface="Times New Roman"/>
                <a:cs typeface="Arial"/>
              </a:rPr>
              <a:t>, enabling efficient evacuation and initial treatment without exposing human personnel.</a:t>
            </a:r>
          </a:p>
          <a:p>
            <a:pPr marL="0" indent="0" algn="just">
              <a:buNone/>
            </a:pPr>
            <a:r>
              <a:rPr lang="en-GB" sz="2400" dirty="0">
                <a:latin typeface="Times New Roman"/>
                <a:cs typeface="Arial"/>
              </a:rPr>
              <a:t>SAVER will enhance Europe’s </a:t>
            </a:r>
            <a:r>
              <a:rPr lang="en-GB" sz="2400" b="1" dirty="0">
                <a:latin typeface="Times New Roman"/>
                <a:cs typeface="Arial"/>
              </a:rPr>
              <a:t>operational resilience</a:t>
            </a:r>
            <a:r>
              <a:rPr lang="en-GB" sz="2400" dirty="0">
                <a:latin typeface="Times New Roman"/>
                <a:cs typeface="Arial"/>
              </a:rPr>
              <a:t>, improve </a:t>
            </a:r>
            <a:r>
              <a:rPr lang="en-GB" sz="2400" b="1" dirty="0">
                <a:latin typeface="Times New Roman"/>
                <a:cs typeface="Arial"/>
              </a:rPr>
              <a:t>battlefield logistics </a:t>
            </a:r>
            <a:r>
              <a:rPr lang="en-GB" sz="2400" dirty="0">
                <a:latin typeface="Times New Roman"/>
                <a:cs typeface="Arial"/>
              </a:rPr>
              <a:t>and medical response, and reinforce the </a:t>
            </a:r>
            <a:r>
              <a:rPr lang="en-GB" sz="2400" b="1" dirty="0">
                <a:latin typeface="Times New Roman"/>
                <a:cs typeface="Arial"/>
              </a:rPr>
              <a:t>technological autonomy of the European defence industry</a:t>
            </a:r>
            <a:r>
              <a:rPr lang="en-GB" sz="2400" dirty="0">
                <a:latin typeface="Times New Roman"/>
                <a:cs typeface="Arial"/>
              </a:rPr>
              <a:t> in line with EDF priorities.</a:t>
            </a:r>
          </a:p>
        </p:txBody>
      </p:sp>
    </p:spTree>
    <p:extLst>
      <p:ext uri="{BB962C8B-B14F-4D97-AF65-F5344CB8AC3E}">
        <p14:creationId xmlns:p14="http://schemas.microsoft.com/office/powerpoint/2010/main" val="372170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393D05-2854-C88C-C7D7-C103552AB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9592" y="2453"/>
            <a:ext cx="5797539" cy="845047"/>
          </a:xfrm>
        </p:spPr>
        <p:txBody>
          <a:bodyPr lIns="91440" tIns="45720" rIns="91440" bIns="45720" anchor="b"/>
          <a:lstStyle/>
          <a:p>
            <a:r>
              <a:rPr lang="en-GB" sz="4000" dirty="0">
                <a:latin typeface="Times New Roman"/>
                <a:cs typeface="Times New Roman"/>
              </a:rPr>
              <a:t>Objectives and Innovations</a:t>
            </a:r>
            <a:endParaRPr lang="el-GR" sz="4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4CE1B38-20C2-C336-400E-10F6F2365EA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0481" y="1147743"/>
            <a:ext cx="9586662" cy="5092462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2000" b="1" dirty="0"/>
              <a:t>Focus:</a:t>
            </a:r>
          </a:p>
          <a:p>
            <a:pPr marL="0" indent="0">
              <a:buNone/>
            </a:pPr>
            <a:br>
              <a:rPr lang="en-US" sz="2000" dirty="0"/>
            </a:br>
            <a:r>
              <a:rPr lang="en-US" sz="2000" dirty="0"/>
              <a:t>Developing an </a:t>
            </a:r>
            <a:r>
              <a:rPr lang="en-US" sz="2000" b="1" dirty="0"/>
              <a:t>autonomous CASEVAC system</a:t>
            </a:r>
            <a:r>
              <a:rPr lang="en-US" sz="2000" dirty="0"/>
              <a:t> that uses robotic fleets and AI to perform safe triage and evacuation in battlefield and CBRN environments.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dirty="0"/>
              <a:t>Objectives:</a:t>
            </a:r>
            <a:endParaRPr lang="en-US" sz="2000" dirty="0"/>
          </a:p>
          <a:p>
            <a:r>
              <a:rPr lang="en-US" sz="2000" dirty="0"/>
              <a:t>Deploy modular robotic units (UGVs, UAVs, quadrupeds, USVs) for casualty evacuation.</a:t>
            </a:r>
          </a:p>
          <a:p>
            <a:r>
              <a:rPr lang="en-US" sz="2000" dirty="0"/>
              <a:t>Establish a secure C2 framework for mission planning and coordination.</a:t>
            </a:r>
          </a:p>
          <a:p>
            <a:r>
              <a:rPr lang="en-US" sz="2000" dirty="0"/>
              <a:t>Support real-time medical monitoring and triage through integrated AI and sensors.</a:t>
            </a:r>
          </a:p>
          <a:p>
            <a:r>
              <a:rPr lang="en-US" sz="2000" dirty="0"/>
              <a:t>Enhance situational awareness via shared perception of battlefield and threats.</a:t>
            </a:r>
          </a:p>
          <a:p>
            <a:r>
              <a:rPr lang="en-US" sz="2000" dirty="0"/>
              <a:t>Demonstrate system performance in realistic military scenarios.</a:t>
            </a:r>
          </a:p>
          <a:p>
            <a:pPr marL="285750" indent="-285750" algn="just">
              <a:buFont typeface="Wingdings" panose="020B0604020202020204" pitchFamily="34" charset="0"/>
              <a:buChar char="§"/>
            </a:pPr>
            <a:endParaRPr lang="en-GB" sz="2000" dirty="0">
              <a:solidFill>
                <a:srgbClr val="00000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89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9A251F-4512-10C1-31C3-38BFF1ABC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9552" y="16042"/>
            <a:ext cx="3612896" cy="845047"/>
          </a:xfrm>
        </p:spPr>
        <p:txBody>
          <a:bodyPr lIns="91440" tIns="45720" rIns="91440" bIns="45720" anchor="b"/>
          <a:lstStyle/>
          <a:p>
            <a:pPr algn="ctr"/>
            <a:r>
              <a:rPr lang="en-GB" sz="4000" dirty="0">
                <a:latin typeface="Times New Roman"/>
                <a:cs typeface="Times New Roman"/>
              </a:rPr>
              <a:t>Key Innovations</a:t>
            </a:r>
            <a:endParaRPr lang="el-GR" sz="4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C78CCEA-1C18-D808-9F42-9F90B7CC491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519922" y="734490"/>
            <a:ext cx="9153604" cy="4675462"/>
          </a:xfrm>
        </p:spPr>
        <p:txBody>
          <a:bodyPr lIns="91440" tIns="45720" rIns="91440" bIns="45720" anchor="t"/>
          <a:lstStyle/>
          <a:p>
            <a:pPr marL="457200" lvl="1" indent="0" algn="ctr">
              <a:buNone/>
            </a:pPr>
            <a:endParaRPr lang="en-US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Re-configurable RAS </a:t>
            </a:r>
            <a:r>
              <a:rPr lang="en-US" sz="2400" b="1" dirty="0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architectrure</a:t>
            </a:r>
            <a:r>
              <a:rPr lang="en-US" sz="24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combining mothership UGV with UAVs,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quadrupeds, UGVs, and USVs.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Physiological Evaluation Framework (PEF)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multimodal sensors for casualty assessment and CBRN containment.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AI-driven shared perception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fusing medical, environmental, and tactical data into a unified picture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Swarm autonomy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enabling coordinated operations of heterogeneous robotic fleets in dynamic environments.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Dual-use interoperability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ensuring applicability in both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civil protection missions while strengthening European technological sovereignty.</a:t>
            </a:r>
          </a:p>
        </p:txBody>
      </p:sp>
    </p:spTree>
    <p:extLst>
      <p:ext uri="{BB962C8B-B14F-4D97-AF65-F5344CB8AC3E}">
        <p14:creationId xmlns:p14="http://schemas.microsoft.com/office/powerpoint/2010/main" val="787539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BC6CC0-7FAE-7F80-9ECD-0DEE52C92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715" y="2453"/>
            <a:ext cx="6371649" cy="845047"/>
          </a:xfrm>
        </p:spPr>
        <p:txBody>
          <a:bodyPr lIns="91440" tIns="45720" rIns="91440" bIns="45720" anchor="b"/>
          <a:lstStyle/>
          <a:p>
            <a:r>
              <a:rPr lang="en-GB" sz="4000" dirty="0">
                <a:latin typeface="Times New Roman"/>
                <a:cs typeface="Times New Roman"/>
              </a:rPr>
              <a:t>Military Operational Benefits</a:t>
            </a:r>
            <a:endParaRPr lang="el-GR" sz="4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52D7D4-3338-478C-EB6C-E192A6BD16F0}"/>
              </a:ext>
            </a:extLst>
          </p:cNvPr>
          <p:cNvSpPr>
            <a:spLocks noGrp="1" noChangeArrowheads="1"/>
          </p:cNvSpPr>
          <p:nvPr>
            <p:ph sz="half" idx="10"/>
          </p:nvPr>
        </p:nvSpPr>
        <p:spPr bwMode="auto">
          <a:xfrm>
            <a:off x="661505" y="1546175"/>
            <a:ext cx="1086899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CY" altLang="en-CY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Rapid triage &amp; evacuation, boosting survival rates.</a:t>
            </a:r>
            <a:endParaRPr kumimoji="0" lang="en-US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CY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CY" altLang="en-CY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Force protection by removing personnel from high-risk zones.</a:t>
            </a:r>
            <a:endParaRPr kumimoji="0" lang="en-US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CY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CY" altLang="en-CY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All-terrain, 24/7 operation in harsh and CBRN environments.</a:t>
            </a:r>
            <a:endParaRPr kumimoji="0" lang="en-US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CY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CY" altLang="en-CY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Improved situational awareness through AI-driven perception and secure C2.</a:t>
            </a:r>
            <a:endParaRPr kumimoji="0" lang="en-US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CY" altLang="en-CY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CY" altLang="en-CY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Interoperable &amp; dual-use, supporting NATO/EU missions and civil protection</a:t>
            </a:r>
          </a:p>
        </p:txBody>
      </p:sp>
    </p:spTree>
    <p:extLst>
      <p:ext uri="{BB962C8B-B14F-4D97-AF65-F5344CB8AC3E}">
        <p14:creationId xmlns:p14="http://schemas.microsoft.com/office/powerpoint/2010/main" val="259616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919F6C-4E79-29A5-3D9D-8AA732E35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4414" y="2453"/>
            <a:ext cx="5192115" cy="845047"/>
          </a:xfrm>
        </p:spPr>
        <p:txBody>
          <a:bodyPr lIns="91440" tIns="45720" rIns="91440" bIns="45720" anchor="b"/>
          <a:lstStyle/>
          <a:p>
            <a:r>
              <a:rPr lang="en-GB" sz="4000">
                <a:latin typeface="Times New Roman"/>
                <a:cs typeface="Times New Roman"/>
              </a:rPr>
              <a:t>IANUS Contribution</a:t>
            </a:r>
            <a:endParaRPr lang="el-GR" sz="40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74CEFB9-DABF-D725-D1ED-4C51BBFD863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9140" y="1897028"/>
            <a:ext cx="10599182" cy="3067421"/>
          </a:xfrm>
        </p:spPr>
        <p:txBody>
          <a:bodyPr lIns="91440" tIns="45720" rIns="91440" bIns="45720" anchor="t"/>
          <a:lstStyle/>
          <a:p>
            <a:pPr marL="3429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 of WP5 – Triage &amp; Evacuation C2 System with mission planning and secure comms</a:t>
            </a:r>
          </a:p>
          <a:p>
            <a:pPr marL="3429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Provider of MAESTRO platform as central C2 for data fusion, decision support, and triage orchestration.</a:t>
            </a:r>
          </a:p>
          <a:p>
            <a:pPr marL="3429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Cybersecurity &amp; data protection in communications and battlefield information exchange.</a:t>
            </a:r>
          </a:p>
          <a:p>
            <a:pPr marL="342900" indent="-3429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for pilots &amp; demonstrations, ensuring real-time operational integration.</a:t>
            </a:r>
          </a:p>
        </p:txBody>
      </p:sp>
    </p:spTree>
    <p:extLst>
      <p:ext uri="{BB962C8B-B14F-4D97-AF65-F5344CB8AC3E}">
        <p14:creationId xmlns:p14="http://schemas.microsoft.com/office/powerpoint/2010/main" val="398990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2CEE7D-C6ED-F1C7-BF0E-2C7D23E15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206" y="0"/>
            <a:ext cx="4045577" cy="845047"/>
          </a:xfrm>
        </p:spPr>
        <p:txBody>
          <a:bodyPr lIns="91440" tIns="45720" rIns="91440" bIns="45720" anchor="b"/>
          <a:lstStyle/>
          <a:p>
            <a:r>
              <a:rPr lang="en-GB" sz="4000" dirty="0">
                <a:latin typeface="Times New Roman"/>
                <a:cs typeface="Times New Roman"/>
              </a:rPr>
              <a:t>Consortium (1/2)</a:t>
            </a:r>
            <a:endParaRPr lang="el-GR" dirty="0"/>
          </a:p>
        </p:txBody>
      </p:sp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1EDA7CC0-6E1C-BF74-D0E6-54FAA9E56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28428"/>
              </p:ext>
            </p:extLst>
          </p:nvPr>
        </p:nvGraphicFramePr>
        <p:xfrm>
          <a:off x="1820946" y="868507"/>
          <a:ext cx="8550099" cy="49765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84411">
                  <a:extLst>
                    <a:ext uri="{9D8B030D-6E8A-4147-A177-3AD203B41FA5}">
                      <a16:colId xmlns:a16="http://schemas.microsoft.com/office/drawing/2014/main" val="1970267596"/>
                    </a:ext>
                  </a:extLst>
                </a:gridCol>
                <a:gridCol w="4418483">
                  <a:extLst>
                    <a:ext uri="{9D8B030D-6E8A-4147-A177-3AD203B41FA5}">
                      <a16:colId xmlns:a16="http://schemas.microsoft.com/office/drawing/2014/main" val="2880875360"/>
                    </a:ext>
                  </a:extLst>
                </a:gridCol>
                <a:gridCol w="1232646">
                  <a:extLst>
                    <a:ext uri="{9D8B030D-6E8A-4147-A177-3AD203B41FA5}">
                      <a16:colId xmlns:a16="http://schemas.microsoft.com/office/drawing/2014/main" val="4201718467"/>
                    </a:ext>
                  </a:extLst>
                </a:gridCol>
                <a:gridCol w="1120588">
                  <a:extLst>
                    <a:ext uri="{9D8B030D-6E8A-4147-A177-3AD203B41FA5}">
                      <a16:colId xmlns:a16="http://schemas.microsoft.com/office/drawing/2014/main" val="1637220080"/>
                    </a:ext>
                  </a:extLst>
                </a:gridCol>
                <a:gridCol w="993971">
                  <a:extLst>
                    <a:ext uri="{9D8B030D-6E8A-4147-A177-3AD203B41FA5}">
                      <a16:colId xmlns:a16="http://schemas.microsoft.com/office/drawing/2014/main" val="3704952126"/>
                    </a:ext>
                  </a:extLst>
                </a:gridCol>
              </a:tblGrid>
              <a:tr h="58830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No.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Participant organisation name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Short name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Country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Type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669179"/>
                  </a:ext>
                </a:extLst>
              </a:tr>
              <a:tr h="40621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IANUS TECHNOLOGIES LTD 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IANUS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467410"/>
                  </a:ext>
                </a:extLst>
              </a:tr>
              <a:tr h="3922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Center of Research and Technology Hellas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CERTH</a:t>
                      </a:r>
                      <a:endParaRPr lang="el-GR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RTO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80591"/>
                  </a:ext>
                </a:extLst>
              </a:tr>
              <a:tr h="35018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Business and Bytes 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B&amp;B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29674"/>
                  </a:ext>
                </a:extLst>
              </a:tr>
              <a:tr h="43422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Ozzie 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OZZIE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SME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81466"/>
                  </a:ext>
                </a:extLst>
              </a:tr>
              <a:tr h="4622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University of Seville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USEVILLE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UNI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49825"/>
                  </a:ext>
                </a:extLst>
              </a:tr>
              <a:tr h="3641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University of Malaga 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UMALAGA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UNI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384139"/>
                  </a:ext>
                </a:extLst>
              </a:tr>
              <a:tr h="42022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CT Engineering 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CTE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INDUSTRY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23085"/>
                  </a:ext>
                </a:extLst>
              </a:tr>
              <a:tr h="58830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AlmavivA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ALMAVIVA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INDUSTRY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166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INESC TEC 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INESC TEC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RTO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090036"/>
                  </a:ext>
                </a:extLst>
              </a:tr>
              <a:tr h="40621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RINA 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RINA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ase"/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INDUSTRY</a:t>
                      </a:r>
                    </a:p>
                  </a:txBody>
                  <a:tcPr marL="46634" marR="466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61938"/>
                  </a:ext>
                </a:extLst>
              </a:tr>
            </a:tbl>
          </a:graphicData>
        </a:graphic>
      </p:graphicFrame>
      <p:pic>
        <p:nvPicPr>
          <p:cNvPr id="16" name="Εικόνα 15" descr="Εικόνα που περιέχει clipart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13529D9-1A6E-B09B-1E2E-296EEB96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03" y="1528957"/>
            <a:ext cx="361950" cy="238125"/>
          </a:xfrm>
          <a:prstGeom prst="rect">
            <a:avLst/>
          </a:prstGeom>
        </p:spPr>
      </p:pic>
      <p:pic>
        <p:nvPicPr>
          <p:cNvPr id="22" name="Picture 21" descr="A flag of italy with red white and green stripes&#10;&#10;AI-generated content may be incorrect.">
            <a:extLst>
              <a:ext uri="{FF2B5EF4-FFF2-40B4-BE49-F238E27FC236}">
                <a16:creationId xmlns:a16="http://schemas.microsoft.com/office/drawing/2014/main" id="{1E324B49-2FD0-64FF-D54B-F7B0EE45E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02" y="4537920"/>
            <a:ext cx="348324" cy="219574"/>
          </a:xfrm>
          <a:prstGeom prst="rect">
            <a:avLst/>
          </a:prstGeom>
        </p:spPr>
      </p:pic>
      <p:pic>
        <p:nvPicPr>
          <p:cNvPr id="4" name="Picture 3" descr="A blue and white flag&#10;&#10;AI-generated content may be incorrect.">
            <a:extLst>
              <a:ext uri="{FF2B5EF4-FFF2-40B4-BE49-F238E27FC236}">
                <a16:creationId xmlns:a16="http://schemas.microsoft.com/office/drawing/2014/main" id="{42799A1A-7632-069F-FAA3-DEAC0E2FB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3" y="1964598"/>
            <a:ext cx="356969" cy="208232"/>
          </a:xfrm>
          <a:prstGeom prst="rect">
            <a:avLst/>
          </a:prstGeom>
        </p:spPr>
      </p:pic>
      <p:pic>
        <p:nvPicPr>
          <p:cNvPr id="10" name="Picture 9" descr="A red and yellow flag with a coat of arms&#10;&#10;AI-generated content may be incorrect.">
            <a:extLst>
              <a:ext uri="{FF2B5EF4-FFF2-40B4-BE49-F238E27FC236}">
                <a16:creationId xmlns:a16="http://schemas.microsoft.com/office/drawing/2014/main" id="{2B932FDE-2474-314C-6C34-DF41462E8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2" y="3277384"/>
            <a:ext cx="356969" cy="204676"/>
          </a:xfrm>
          <a:prstGeom prst="rect">
            <a:avLst/>
          </a:prstGeom>
        </p:spPr>
      </p:pic>
      <p:pic>
        <p:nvPicPr>
          <p:cNvPr id="13" name="Picture 12" descr="A flag with a red green and yellow circle&#10;&#10;AI-generated content may be incorrect.">
            <a:extLst>
              <a:ext uri="{FF2B5EF4-FFF2-40B4-BE49-F238E27FC236}">
                <a16:creationId xmlns:a16="http://schemas.microsoft.com/office/drawing/2014/main" id="{6FD3DF77-6FD8-5748-21FC-A25EEB22C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1" y="5067184"/>
            <a:ext cx="348323" cy="234073"/>
          </a:xfrm>
          <a:prstGeom prst="rect">
            <a:avLst/>
          </a:prstGeom>
        </p:spPr>
      </p:pic>
      <p:pic>
        <p:nvPicPr>
          <p:cNvPr id="24" name="Picture 23" descr="A blue and white flag&#10;&#10;AI-generated content may be incorrect.">
            <a:extLst>
              <a:ext uri="{FF2B5EF4-FFF2-40B4-BE49-F238E27FC236}">
                <a16:creationId xmlns:a16="http://schemas.microsoft.com/office/drawing/2014/main" id="{1AEEBAB6-4B72-697C-148E-EB19AFD40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2" y="2822335"/>
            <a:ext cx="356969" cy="208232"/>
          </a:xfrm>
          <a:prstGeom prst="rect">
            <a:avLst/>
          </a:prstGeom>
        </p:spPr>
      </p:pic>
      <p:pic>
        <p:nvPicPr>
          <p:cNvPr id="28" name="Picture 27" descr="A blue and white flag&#10;&#10;AI-generated content may be incorrect.">
            <a:extLst>
              <a:ext uri="{FF2B5EF4-FFF2-40B4-BE49-F238E27FC236}">
                <a16:creationId xmlns:a16="http://schemas.microsoft.com/office/drawing/2014/main" id="{B1D18379-EFF8-BD92-08A5-13A4EB9F5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2" y="2382222"/>
            <a:ext cx="356969" cy="208232"/>
          </a:xfrm>
          <a:prstGeom prst="rect">
            <a:avLst/>
          </a:prstGeom>
        </p:spPr>
      </p:pic>
      <p:pic>
        <p:nvPicPr>
          <p:cNvPr id="32" name="Picture 31" descr="A red and yellow flag with a coat of arms&#10;&#10;AI-generated content may be incorrect.">
            <a:extLst>
              <a:ext uri="{FF2B5EF4-FFF2-40B4-BE49-F238E27FC236}">
                <a16:creationId xmlns:a16="http://schemas.microsoft.com/office/drawing/2014/main" id="{6ACA5480-A12F-0501-A918-AB599A661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1" y="4100756"/>
            <a:ext cx="356969" cy="204676"/>
          </a:xfrm>
          <a:prstGeom prst="rect">
            <a:avLst/>
          </a:prstGeom>
        </p:spPr>
      </p:pic>
      <p:pic>
        <p:nvPicPr>
          <p:cNvPr id="33" name="Picture 32" descr="A red and yellow flag with a coat of arms&#10;&#10;AI-generated content may be incorrect.">
            <a:extLst>
              <a:ext uri="{FF2B5EF4-FFF2-40B4-BE49-F238E27FC236}">
                <a16:creationId xmlns:a16="http://schemas.microsoft.com/office/drawing/2014/main" id="{DE610C36-E0E4-3AD5-A81B-A10245BCD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2" y="3714548"/>
            <a:ext cx="356969" cy="204676"/>
          </a:xfrm>
          <a:prstGeom prst="rect">
            <a:avLst/>
          </a:prstGeom>
        </p:spPr>
      </p:pic>
      <p:pic>
        <p:nvPicPr>
          <p:cNvPr id="34" name="Picture 33" descr="A flag of italy with red white and green stripes&#10;&#10;AI-generated content may be incorrect.">
            <a:extLst>
              <a:ext uri="{FF2B5EF4-FFF2-40B4-BE49-F238E27FC236}">
                <a16:creationId xmlns:a16="http://schemas.microsoft.com/office/drawing/2014/main" id="{C34D958F-DE56-AD8A-BACB-1401E78AB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00" y="5519246"/>
            <a:ext cx="348324" cy="2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28012"/>
      </p:ext>
    </p:extLst>
  </p:cSld>
  <p:clrMapOvr>
    <a:masterClrMapping/>
  </p:clrMapOvr>
</p:sld>
</file>

<file path=ppt/theme/theme1.xml><?xml version="1.0" encoding="utf-8"?>
<a:theme xmlns:a="http://schemas.openxmlformats.org/drawingml/2006/main" name="IANUS PP THEME">
  <a:themeElements>
    <a:clrScheme name="Custom 3">
      <a:dk1>
        <a:srgbClr val="13223D"/>
      </a:dk1>
      <a:lt1>
        <a:sysClr val="window" lastClr="FFFFFF"/>
      </a:lt1>
      <a:dk2>
        <a:srgbClr val="000C1C"/>
      </a:dk2>
      <a:lt2>
        <a:srgbClr val="E7E6E6"/>
      </a:lt2>
      <a:accent1>
        <a:srgbClr val="4472C4"/>
      </a:accent1>
      <a:accent2>
        <a:srgbClr val="FFCB25"/>
      </a:accent2>
      <a:accent3>
        <a:srgbClr val="A5A5A5"/>
      </a:accent3>
      <a:accent4>
        <a:srgbClr val="48A1FA"/>
      </a:accent4>
      <a:accent5>
        <a:srgbClr val="7B7B7B"/>
      </a:accent5>
      <a:accent6>
        <a:srgbClr val="757070"/>
      </a:accent6>
      <a:hlink>
        <a:srgbClr val="0563C1"/>
      </a:hlink>
      <a:folHlink>
        <a:srgbClr val="954F72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NUS PP THEME" id="{9AA307BA-2787-4358-8E29-63C4A4D75691}" vid="{A537CF52-1E58-4AC2-BA03-3BE7D20B1D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19bb0c-b97f-4a81-86f2-fef1251eb935">
      <Terms xmlns="http://schemas.microsoft.com/office/infopath/2007/PartnerControls"/>
    </lcf76f155ced4ddcb4097134ff3c332f>
    <TaxCatchAll xmlns="ab33d5d3-fed8-4600-aef3-9d17b8896b1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4E54567197B844ABB516C778CC1F1D" ma:contentTypeVersion="19" ma:contentTypeDescription="Create a new document." ma:contentTypeScope="" ma:versionID="508240be3ea6feb5aec82f02e727bef1">
  <xsd:schema xmlns:xsd="http://www.w3.org/2001/XMLSchema" xmlns:xs="http://www.w3.org/2001/XMLSchema" xmlns:p="http://schemas.microsoft.com/office/2006/metadata/properties" xmlns:ns2="8e19bb0c-b97f-4a81-86f2-fef1251eb935" xmlns:ns3="ab33d5d3-fed8-4600-aef3-9d17b8896b17" targetNamespace="http://schemas.microsoft.com/office/2006/metadata/properties" ma:root="true" ma:fieldsID="6500cac9c4743e86c3464f083e1cbfde" ns2:_="" ns3:_="">
    <xsd:import namespace="8e19bb0c-b97f-4a81-86f2-fef1251eb935"/>
    <xsd:import namespace="ab33d5d3-fed8-4600-aef3-9d17b8896b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9bb0c-b97f-4a81-86f2-fef1251eb9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1cbf3c-6e71-4f69-903f-4b38314f06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3d5d3-fed8-4600-aef3-9d17b8896b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e8c9ef-910e-44b3-8246-f850fa8d4d7d}" ma:internalName="TaxCatchAll" ma:showField="CatchAllData" ma:web="ab33d5d3-fed8-4600-aef3-9d17b8896b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873055-B63A-470E-B2C9-C559663709DC}">
  <ds:schemaRefs>
    <ds:schemaRef ds:uri="8e19bb0c-b97f-4a81-86f2-fef1251eb935"/>
    <ds:schemaRef ds:uri="ab33d5d3-fed8-4600-aef3-9d17b8896b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D97CDDF-A2E2-4EC5-85C8-F27361CD3386}">
  <ds:schemaRefs>
    <ds:schemaRef ds:uri="8e19bb0c-b97f-4a81-86f2-fef1251eb935"/>
    <ds:schemaRef ds:uri="ab33d5d3-fed8-4600-aef3-9d17b8896b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C16BEDC-84D0-4548-B9E4-5F980A2F9C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631</Words>
  <Application>Microsoft Office PowerPoint</Application>
  <PresentationFormat>Widescreen</PresentationFormat>
  <Paragraphs>138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Arial</vt:lpstr>
      <vt:lpstr>Arial Nova</vt:lpstr>
      <vt:lpstr>Cairo</vt:lpstr>
      <vt:lpstr>Calibri</vt:lpstr>
      <vt:lpstr>inherit</vt:lpstr>
      <vt:lpstr>Open Sans</vt:lpstr>
      <vt:lpstr>Times New Roman</vt:lpstr>
      <vt:lpstr>Wingdings</vt:lpstr>
      <vt:lpstr>Wingdings,Sans-Serif</vt:lpstr>
      <vt:lpstr>IANUS PP THEME</vt:lpstr>
      <vt:lpstr>Digital Superiority Defense &amp; Homeland Security</vt:lpstr>
      <vt:lpstr>SAVER</vt:lpstr>
      <vt:lpstr>Key Facts</vt:lpstr>
      <vt:lpstr>Abstract</vt:lpstr>
      <vt:lpstr>Objectives and Innovations</vt:lpstr>
      <vt:lpstr>Key Innovations</vt:lpstr>
      <vt:lpstr>Military Operational Benefits</vt:lpstr>
      <vt:lpstr>IANUS Contribution</vt:lpstr>
      <vt:lpstr>Consortium (1/2)</vt:lpstr>
      <vt:lpstr>Consortium (2/2)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Evelyn  Tarwireyi</dc:creator>
  <cp:lastModifiedBy>Theocharis Tsekouras</cp:lastModifiedBy>
  <cp:revision>4</cp:revision>
  <dcterms:created xsi:type="dcterms:W3CDTF">2023-03-15T14:40:39Z</dcterms:created>
  <dcterms:modified xsi:type="dcterms:W3CDTF">2025-09-01T12:35:59Z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0x010100704E54567197B844ABB516C778CC1F1D</vt:lpwstr>
  </property>
</Properties>
</file>